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16"/>
  </p:notesMasterIdLst>
  <p:sldIdLst>
    <p:sldId id="286" r:id="rId5"/>
    <p:sldId id="285" r:id="rId6"/>
    <p:sldId id="287" r:id="rId7"/>
    <p:sldId id="284" r:id="rId8"/>
    <p:sldId id="288" r:id="rId9"/>
    <p:sldId id="290" r:id="rId10"/>
    <p:sldId id="289" r:id="rId11"/>
    <p:sldId id="283" r:id="rId12"/>
    <p:sldId id="291" r:id="rId13"/>
    <p:sldId id="278" r:id="rId14"/>
    <p:sldId id="29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9B8686-6B82-0AB5-E9C1-ACA083808AB1}" name="Noella Bernal" initials="NB" userId="S::nbernal@directionservice.org::794119c3-42a8-4ea8-be79-c04b6056a05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9286"/>
    <a:srgbClr val="318B71"/>
    <a:srgbClr val="42BA97"/>
    <a:srgbClr val="006A5F"/>
    <a:srgbClr val="005949"/>
    <a:srgbClr val="4F1F76"/>
    <a:srgbClr val="491347"/>
    <a:srgbClr val="147EA8"/>
    <a:srgbClr val="5EB0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6CF2AB-A3EF-4AF6-B738-91FA70B1F89A}" v="121" dt="2024-04-15T20:09:50.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5" autoAdjust="0"/>
  </p:normalViewPr>
  <p:slideViewPr>
    <p:cSldViewPr snapToGrid="0" showGuides="1">
      <p:cViewPr varScale="1">
        <p:scale>
          <a:sx n="78" d="100"/>
          <a:sy n="78" d="100"/>
        </p:scale>
        <p:origin x="114" y="480"/>
      </p:cViewPr>
      <p:guideLst>
        <p:guide orient="horz" pos="2184"/>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ella Bernal" userId="794119c3-42a8-4ea8-be79-c04b6056a052" providerId="ADAL" clId="{0C6CF2AB-A3EF-4AF6-B738-91FA70B1F89A}"/>
    <pc:docChg chg="undo custSel delSld modSld">
      <pc:chgData name="Noella Bernal" userId="794119c3-42a8-4ea8-be79-c04b6056a052" providerId="ADAL" clId="{0C6CF2AB-A3EF-4AF6-B738-91FA70B1F89A}" dt="2024-04-15T20:19:30.606" v="208" actId="1076"/>
      <pc:docMkLst>
        <pc:docMk/>
      </pc:docMkLst>
      <pc:sldChg chg="del">
        <pc:chgData name="Noella Bernal" userId="794119c3-42a8-4ea8-be79-c04b6056a052" providerId="ADAL" clId="{0C6CF2AB-A3EF-4AF6-B738-91FA70B1F89A}" dt="2024-04-15T20:08:13.828" v="69" actId="2696"/>
        <pc:sldMkLst>
          <pc:docMk/>
          <pc:sldMk cId="0" sldId="258"/>
        </pc:sldMkLst>
      </pc:sldChg>
      <pc:sldChg chg="del">
        <pc:chgData name="Noella Bernal" userId="794119c3-42a8-4ea8-be79-c04b6056a052" providerId="ADAL" clId="{0C6CF2AB-A3EF-4AF6-B738-91FA70B1F89A}" dt="2024-04-15T20:07:31.328" v="66" actId="2696"/>
        <pc:sldMkLst>
          <pc:docMk/>
          <pc:sldMk cId="0" sldId="259"/>
        </pc:sldMkLst>
      </pc:sldChg>
      <pc:sldChg chg="del">
        <pc:chgData name="Noella Bernal" userId="794119c3-42a8-4ea8-be79-c04b6056a052" providerId="ADAL" clId="{0C6CF2AB-A3EF-4AF6-B738-91FA70B1F89A}" dt="2024-04-15T20:08:20.719" v="71" actId="2696"/>
        <pc:sldMkLst>
          <pc:docMk/>
          <pc:sldMk cId="0" sldId="273"/>
        </pc:sldMkLst>
      </pc:sldChg>
      <pc:sldChg chg="modSp mod">
        <pc:chgData name="Noella Bernal" userId="794119c3-42a8-4ea8-be79-c04b6056a052" providerId="ADAL" clId="{0C6CF2AB-A3EF-4AF6-B738-91FA70B1F89A}" dt="2024-04-15T20:13:37.412" v="121" actId="1076"/>
        <pc:sldMkLst>
          <pc:docMk/>
          <pc:sldMk cId="0" sldId="278"/>
        </pc:sldMkLst>
        <pc:spChg chg="mod">
          <ac:chgData name="Noella Bernal" userId="794119c3-42a8-4ea8-be79-c04b6056a052" providerId="ADAL" clId="{0C6CF2AB-A3EF-4AF6-B738-91FA70B1F89A}" dt="2024-04-03T19:41:02.128" v="6" actId="207"/>
          <ac:spMkLst>
            <pc:docMk/>
            <pc:sldMk cId="0" sldId="278"/>
            <ac:spMk id="3" creationId="{A6A62B30-1FED-3FE9-30CE-B4B297A4071A}"/>
          </ac:spMkLst>
        </pc:spChg>
        <pc:spChg chg="mod">
          <ac:chgData name="Noella Bernal" userId="794119c3-42a8-4ea8-be79-c04b6056a052" providerId="ADAL" clId="{0C6CF2AB-A3EF-4AF6-B738-91FA70B1F89A}" dt="2024-04-03T19:39:54.830" v="2" actId="692"/>
          <ac:spMkLst>
            <pc:docMk/>
            <pc:sldMk cId="0" sldId="278"/>
            <ac:spMk id="8" creationId="{BA385F85-F908-3BE2-7EDC-D266C1F522C8}"/>
          </ac:spMkLst>
        </pc:spChg>
        <pc:spChg chg="ord">
          <ac:chgData name="Noella Bernal" userId="794119c3-42a8-4ea8-be79-c04b6056a052" providerId="ADAL" clId="{0C6CF2AB-A3EF-4AF6-B738-91FA70B1F89A}" dt="2024-04-15T20:08:03.666" v="68" actId="13244"/>
          <ac:spMkLst>
            <pc:docMk/>
            <pc:sldMk cId="0" sldId="278"/>
            <ac:spMk id="11" creationId="{E45FFEF3-BF11-976C-BD18-E7011F5B043A}"/>
          </ac:spMkLst>
        </pc:spChg>
        <pc:spChg chg="mod">
          <ac:chgData name="Noella Bernal" userId="794119c3-42a8-4ea8-be79-c04b6056a052" providerId="ADAL" clId="{0C6CF2AB-A3EF-4AF6-B738-91FA70B1F89A}" dt="2024-04-15T20:13:37.412" v="121" actId="1076"/>
          <ac:spMkLst>
            <pc:docMk/>
            <pc:sldMk cId="0" sldId="278"/>
            <ac:spMk id="800" creationId="{00000000-0000-0000-0000-000000000000}"/>
          </ac:spMkLst>
        </pc:spChg>
      </pc:sldChg>
      <pc:sldChg chg="modSp mod">
        <pc:chgData name="Noella Bernal" userId="794119c3-42a8-4ea8-be79-c04b6056a052" providerId="ADAL" clId="{0C6CF2AB-A3EF-4AF6-B738-91FA70B1F89A}" dt="2024-04-15T20:16:51.518" v="183" actId="14100"/>
        <pc:sldMkLst>
          <pc:docMk/>
          <pc:sldMk cId="0" sldId="283"/>
        </pc:sldMkLst>
        <pc:spChg chg="mod">
          <ac:chgData name="Noella Bernal" userId="794119c3-42a8-4ea8-be79-c04b6056a052" providerId="ADAL" clId="{0C6CF2AB-A3EF-4AF6-B738-91FA70B1F89A}" dt="2024-04-15T20:16:42.087" v="180" actId="1036"/>
          <ac:spMkLst>
            <pc:docMk/>
            <pc:sldMk cId="0" sldId="283"/>
            <ac:spMk id="11" creationId="{999E960A-9969-0D7A-367D-D72102303071}"/>
          </ac:spMkLst>
        </pc:spChg>
        <pc:spChg chg="mod">
          <ac:chgData name="Noella Bernal" userId="794119c3-42a8-4ea8-be79-c04b6056a052" providerId="ADAL" clId="{0C6CF2AB-A3EF-4AF6-B738-91FA70B1F89A}" dt="2024-04-15T20:16:51.518" v="183" actId="14100"/>
          <ac:spMkLst>
            <pc:docMk/>
            <pc:sldMk cId="0" sldId="283"/>
            <ac:spMk id="15" creationId="{99FE8ADA-D48D-D9F9-E6DD-31B1E36AA668}"/>
          </ac:spMkLst>
        </pc:spChg>
        <pc:spChg chg="mod">
          <ac:chgData name="Noella Bernal" userId="794119c3-42a8-4ea8-be79-c04b6056a052" providerId="ADAL" clId="{0C6CF2AB-A3EF-4AF6-B738-91FA70B1F89A}" dt="2024-04-15T20:16:42.087" v="180" actId="1036"/>
          <ac:spMkLst>
            <pc:docMk/>
            <pc:sldMk cId="0" sldId="283"/>
            <ac:spMk id="990" creationId="{00000000-0000-0000-0000-000000000000}"/>
          </ac:spMkLst>
        </pc:spChg>
        <pc:spChg chg="mod">
          <ac:chgData name="Noella Bernal" userId="794119c3-42a8-4ea8-be79-c04b6056a052" providerId="ADAL" clId="{0C6CF2AB-A3EF-4AF6-B738-91FA70B1F89A}" dt="2024-04-15T20:16:42.087" v="180" actId="1036"/>
          <ac:spMkLst>
            <pc:docMk/>
            <pc:sldMk cId="0" sldId="283"/>
            <ac:spMk id="991" creationId="{00000000-0000-0000-0000-000000000000}"/>
          </ac:spMkLst>
        </pc:spChg>
        <pc:spChg chg="mod">
          <ac:chgData name="Noella Bernal" userId="794119c3-42a8-4ea8-be79-c04b6056a052" providerId="ADAL" clId="{0C6CF2AB-A3EF-4AF6-B738-91FA70B1F89A}" dt="2024-04-15T20:16:42.087" v="180" actId="1036"/>
          <ac:spMkLst>
            <pc:docMk/>
            <pc:sldMk cId="0" sldId="283"/>
            <ac:spMk id="992" creationId="{00000000-0000-0000-0000-000000000000}"/>
          </ac:spMkLst>
        </pc:spChg>
        <pc:spChg chg="mod">
          <ac:chgData name="Noella Bernal" userId="794119c3-42a8-4ea8-be79-c04b6056a052" providerId="ADAL" clId="{0C6CF2AB-A3EF-4AF6-B738-91FA70B1F89A}" dt="2024-04-15T20:16:42.087" v="180" actId="1036"/>
          <ac:spMkLst>
            <pc:docMk/>
            <pc:sldMk cId="0" sldId="283"/>
            <ac:spMk id="993" creationId="{00000000-0000-0000-0000-000000000000}"/>
          </ac:spMkLst>
        </pc:spChg>
        <pc:spChg chg="mod">
          <ac:chgData name="Noella Bernal" userId="794119c3-42a8-4ea8-be79-c04b6056a052" providerId="ADAL" clId="{0C6CF2AB-A3EF-4AF6-B738-91FA70B1F89A}" dt="2024-04-15T20:16:42.087" v="180" actId="1036"/>
          <ac:spMkLst>
            <pc:docMk/>
            <pc:sldMk cId="0" sldId="283"/>
            <ac:spMk id="994" creationId="{00000000-0000-0000-0000-000000000000}"/>
          </ac:spMkLst>
        </pc:spChg>
        <pc:grpChg chg="mod">
          <ac:chgData name="Noella Bernal" userId="794119c3-42a8-4ea8-be79-c04b6056a052" providerId="ADAL" clId="{0C6CF2AB-A3EF-4AF6-B738-91FA70B1F89A}" dt="2024-04-15T20:16:42.087" v="180" actId="1036"/>
          <ac:grpSpMkLst>
            <pc:docMk/>
            <pc:sldMk cId="0" sldId="283"/>
            <ac:grpSpMk id="6" creationId="{2E36F534-A321-2F0D-9641-FCD7E46BF6B4}"/>
          </ac:grpSpMkLst>
        </pc:grpChg>
      </pc:sldChg>
      <pc:sldChg chg="modSp mod">
        <pc:chgData name="Noella Bernal" userId="794119c3-42a8-4ea8-be79-c04b6056a052" providerId="ADAL" clId="{0C6CF2AB-A3EF-4AF6-B738-91FA70B1F89A}" dt="2024-04-15T20:14:37.765" v="134" actId="403"/>
        <pc:sldMkLst>
          <pc:docMk/>
          <pc:sldMk cId="177606553" sldId="284"/>
        </pc:sldMkLst>
        <pc:spChg chg="mod">
          <ac:chgData name="Noella Bernal" userId="794119c3-42a8-4ea8-be79-c04b6056a052" providerId="ADAL" clId="{0C6CF2AB-A3EF-4AF6-B738-91FA70B1F89A}" dt="2024-04-15T20:14:37.765" v="134" actId="403"/>
          <ac:spMkLst>
            <pc:docMk/>
            <pc:sldMk cId="177606553" sldId="284"/>
            <ac:spMk id="517" creationId="{00000000-0000-0000-0000-000000000000}"/>
          </ac:spMkLst>
        </pc:spChg>
      </pc:sldChg>
      <pc:sldChg chg="addSp delSp modSp mod setBg">
        <pc:chgData name="Noella Bernal" userId="794119c3-42a8-4ea8-be79-c04b6056a052" providerId="ADAL" clId="{0C6CF2AB-A3EF-4AF6-B738-91FA70B1F89A}" dt="2024-04-15T20:16:21.126" v="153" actId="403"/>
        <pc:sldMkLst>
          <pc:docMk/>
          <pc:sldMk cId="4246442601" sldId="287"/>
        </pc:sldMkLst>
        <pc:spChg chg="mod ord">
          <ac:chgData name="Noella Bernal" userId="794119c3-42a8-4ea8-be79-c04b6056a052" providerId="ADAL" clId="{0C6CF2AB-A3EF-4AF6-B738-91FA70B1F89A}" dt="2024-04-15T20:16:00.733" v="148" actId="26606"/>
          <ac:spMkLst>
            <pc:docMk/>
            <pc:sldMk cId="4246442601" sldId="287"/>
            <ac:spMk id="2" creationId="{0DC5CEC2-D5AC-726A-5197-2A437A3CABFB}"/>
          </ac:spMkLst>
        </pc:spChg>
        <pc:spChg chg="mod">
          <ac:chgData name="Noella Bernal" userId="794119c3-42a8-4ea8-be79-c04b6056a052" providerId="ADAL" clId="{0C6CF2AB-A3EF-4AF6-B738-91FA70B1F89A}" dt="2024-04-15T20:16:00.733" v="148" actId="26606"/>
          <ac:spMkLst>
            <pc:docMk/>
            <pc:sldMk cId="4246442601" sldId="287"/>
            <ac:spMk id="11" creationId="{AE57CB18-1137-F84E-B2E9-C1D27A3D82D6}"/>
          </ac:spMkLst>
        </pc:spChg>
        <pc:spChg chg="mod ord">
          <ac:chgData name="Noella Bernal" userId="794119c3-42a8-4ea8-be79-c04b6056a052" providerId="ADAL" clId="{0C6CF2AB-A3EF-4AF6-B738-91FA70B1F89A}" dt="2024-04-15T20:16:00.733" v="148" actId="26606"/>
          <ac:spMkLst>
            <pc:docMk/>
            <pc:sldMk cId="4246442601" sldId="287"/>
            <ac:spMk id="12" creationId="{0BD40E5E-0529-3DA6-E7D4-7D8F4ABE5575}"/>
          </ac:spMkLst>
        </pc:spChg>
        <pc:spChg chg="mod ord">
          <ac:chgData name="Noella Bernal" userId="794119c3-42a8-4ea8-be79-c04b6056a052" providerId="ADAL" clId="{0C6CF2AB-A3EF-4AF6-B738-91FA70B1F89A}" dt="2024-04-15T20:16:06.551" v="149" actId="403"/>
          <ac:spMkLst>
            <pc:docMk/>
            <pc:sldMk cId="4246442601" sldId="287"/>
            <ac:spMk id="13" creationId="{73747EE5-FC8A-BA18-BCE6-1AF648ED4123}"/>
          </ac:spMkLst>
        </pc:spChg>
        <pc:spChg chg="mod ord">
          <ac:chgData name="Noella Bernal" userId="794119c3-42a8-4ea8-be79-c04b6056a052" providerId="ADAL" clId="{0C6CF2AB-A3EF-4AF6-B738-91FA70B1F89A}" dt="2024-04-15T20:16:00.733" v="148" actId="26606"/>
          <ac:spMkLst>
            <pc:docMk/>
            <pc:sldMk cId="4246442601" sldId="287"/>
            <ac:spMk id="15" creationId="{94DDA423-A109-F628-9640-CD4EDD5B793F}"/>
          </ac:spMkLst>
        </pc:spChg>
        <pc:spChg chg="mod ord">
          <ac:chgData name="Noella Bernal" userId="794119c3-42a8-4ea8-be79-c04b6056a052" providerId="ADAL" clId="{0C6CF2AB-A3EF-4AF6-B738-91FA70B1F89A}" dt="2024-04-15T20:16:13.648" v="151" actId="403"/>
          <ac:spMkLst>
            <pc:docMk/>
            <pc:sldMk cId="4246442601" sldId="287"/>
            <ac:spMk id="16" creationId="{29E29DE1-F198-FA9E-788C-436E6163ED97}"/>
          </ac:spMkLst>
        </pc:spChg>
        <pc:spChg chg="mod ord">
          <ac:chgData name="Noella Bernal" userId="794119c3-42a8-4ea8-be79-c04b6056a052" providerId="ADAL" clId="{0C6CF2AB-A3EF-4AF6-B738-91FA70B1F89A}" dt="2024-04-15T20:16:00.733" v="148" actId="26606"/>
          <ac:spMkLst>
            <pc:docMk/>
            <pc:sldMk cId="4246442601" sldId="287"/>
            <ac:spMk id="18" creationId="{94937402-B87C-7DF8-D2E3-A59FBF13A6E0}"/>
          </ac:spMkLst>
        </pc:spChg>
        <pc:spChg chg="mod ord">
          <ac:chgData name="Noella Bernal" userId="794119c3-42a8-4ea8-be79-c04b6056a052" providerId="ADAL" clId="{0C6CF2AB-A3EF-4AF6-B738-91FA70B1F89A}" dt="2024-04-15T20:16:21.126" v="153" actId="403"/>
          <ac:spMkLst>
            <pc:docMk/>
            <pc:sldMk cId="4246442601" sldId="287"/>
            <ac:spMk id="19" creationId="{BA9B8824-A044-27BB-134E-FD3B594B361F}"/>
          </ac:spMkLst>
        </pc:spChg>
        <pc:spChg chg="del">
          <ac:chgData name="Noella Bernal" userId="794119c3-42a8-4ea8-be79-c04b6056a052" providerId="ADAL" clId="{0C6CF2AB-A3EF-4AF6-B738-91FA70B1F89A}" dt="2024-04-15T20:05:57.857" v="56" actId="21"/>
          <ac:spMkLst>
            <pc:docMk/>
            <pc:sldMk cId="4246442601" sldId="287"/>
            <ac:spMk id="20" creationId="{E6EBB385-6458-D1DA-4A18-B3E8E241FEB3}"/>
          </ac:spMkLst>
        </pc:spChg>
        <pc:spChg chg="del ord">
          <ac:chgData name="Noella Bernal" userId="794119c3-42a8-4ea8-be79-c04b6056a052" providerId="ADAL" clId="{0C6CF2AB-A3EF-4AF6-B738-91FA70B1F89A}" dt="2024-04-15T20:05:57.857" v="56" actId="21"/>
          <ac:spMkLst>
            <pc:docMk/>
            <pc:sldMk cId="4246442601" sldId="287"/>
            <ac:spMk id="21" creationId="{B54A8144-8C91-59D2-4A7A-634BF9A0248C}"/>
          </ac:spMkLst>
        </pc:spChg>
        <pc:spChg chg="del ord">
          <ac:chgData name="Noella Bernal" userId="794119c3-42a8-4ea8-be79-c04b6056a052" providerId="ADAL" clId="{0C6CF2AB-A3EF-4AF6-B738-91FA70B1F89A}" dt="2024-04-15T20:05:57.857" v="56" actId="21"/>
          <ac:spMkLst>
            <pc:docMk/>
            <pc:sldMk cId="4246442601" sldId="287"/>
            <ac:spMk id="22" creationId="{F2465A5B-A5D5-905F-C287-3650CDF245AB}"/>
          </ac:spMkLst>
        </pc:spChg>
        <pc:spChg chg="mod ord">
          <ac:chgData name="Noella Bernal" userId="794119c3-42a8-4ea8-be79-c04b6056a052" providerId="ADAL" clId="{0C6CF2AB-A3EF-4AF6-B738-91FA70B1F89A}" dt="2024-04-15T20:16:00.733" v="148" actId="26606"/>
          <ac:spMkLst>
            <pc:docMk/>
            <pc:sldMk cId="4246442601" sldId="287"/>
            <ac:spMk id="28" creationId="{141846D9-0CE3-BF33-DE3B-8CBCF76D4DBD}"/>
          </ac:spMkLst>
        </pc:spChg>
        <pc:spChg chg="mod ord">
          <ac:chgData name="Noella Bernal" userId="794119c3-42a8-4ea8-be79-c04b6056a052" providerId="ADAL" clId="{0C6CF2AB-A3EF-4AF6-B738-91FA70B1F89A}" dt="2024-04-15T20:16:09.554" v="150" actId="403"/>
          <ac:spMkLst>
            <pc:docMk/>
            <pc:sldMk cId="4246442601" sldId="287"/>
            <ac:spMk id="29" creationId="{3B14F960-5F8A-51C3-0273-8247E4241B8A}"/>
          </ac:spMkLst>
        </pc:spChg>
        <pc:spChg chg="mod ord">
          <ac:chgData name="Noella Bernal" userId="794119c3-42a8-4ea8-be79-c04b6056a052" providerId="ADAL" clId="{0C6CF2AB-A3EF-4AF6-B738-91FA70B1F89A}" dt="2024-04-15T20:16:00.733" v="148" actId="26606"/>
          <ac:spMkLst>
            <pc:docMk/>
            <pc:sldMk cId="4246442601" sldId="287"/>
            <ac:spMk id="43" creationId="{DBBDD9E3-1AE0-6185-F370-E365C4430175}"/>
          </ac:spMkLst>
        </pc:spChg>
        <pc:spChg chg="mod ord">
          <ac:chgData name="Noella Bernal" userId="794119c3-42a8-4ea8-be79-c04b6056a052" providerId="ADAL" clId="{0C6CF2AB-A3EF-4AF6-B738-91FA70B1F89A}" dt="2024-04-15T20:16:16.975" v="152" actId="403"/>
          <ac:spMkLst>
            <pc:docMk/>
            <pc:sldMk cId="4246442601" sldId="287"/>
            <ac:spMk id="44" creationId="{6BD46155-35F6-1706-7D85-E82F8F620591}"/>
          </ac:spMkLst>
        </pc:spChg>
        <pc:spChg chg="mod">
          <ac:chgData name="Noella Bernal" userId="794119c3-42a8-4ea8-be79-c04b6056a052" providerId="ADAL" clId="{0C6CF2AB-A3EF-4AF6-B738-91FA70B1F89A}" dt="2024-04-15T20:16:00.733" v="148" actId="26606"/>
          <ac:spMkLst>
            <pc:docMk/>
            <pc:sldMk cId="4246442601" sldId="287"/>
            <ac:spMk id="51" creationId="{27C5E0E2-0E62-C3C9-A032-42EFBC3285DF}"/>
          </ac:spMkLst>
        </pc:spChg>
        <pc:spChg chg="mod">
          <ac:chgData name="Noella Bernal" userId="794119c3-42a8-4ea8-be79-c04b6056a052" providerId="ADAL" clId="{0C6CF2AB-A3EF-4AF6-B738-91FA70B1F89A}" dt="2024-04-15T20:16:00.733" v="148" actId="26606"/>
          <ac:spMkLst>
            <pc:docMk/>
            <pc:sldMk cId="4246442601" sldId="287"/>
            <ac:spMk id="52" creationId="{0DD64F68-0788-DBC1-DC68-8CE8A4484038}"/>
          </ac:spMkLst>
        </pc:spChg>
        <pc:spChg chg="mod">
          <ac:chgData name="Noella Bernal" userId="794119c3-42a8-4ea8-be79-c04b6056a052" providerId="ADAL" clId="{0C6CF2AB-A3EF-4AF6-B738-91FA70B1F89A}" dt="2024-04-15T20:16:00.733" v="148" actId="26606"/>
          <ac:spMkLst>
            <pc:docMk/>
            <pc:sldMk cId="4246442601" sldId="287"/>
            <ac:spMk id="53" creationId="{E81B4A2F-C579-F259-0124-9F42AAA1F0A8}"/>
          </ac:spMkLst>
        </pc:spChg>
        <pc:spChg chg="mod ord">
          <ac:chgData name="Noella Bernal" userId="794119c3-42a8-4ea8-be79-c04b6056a052" providerId="ADAL" clId="{0C6CF2AB-A3EF-4AF6-B738-91FA70B1F89A}" dt="2024-04-15T20:16:00.733" v="148" actId="26606"/>
          <ac:spMkLst>
            <pc:docMk/>
            <pc:sldMk cId="4246442601" sldId="287"/>
            <ac:spMk id="54" creationId="{857D2936-78D2-6755-1819-4C63C0D0D0E7}"/>
          </ac:spMkLst>
        </pc:spChg>
        <pc:spChg chg="add del">
          <ac:chgData name="Noella Bernal" userId="794119c3-42a8-4ea8-be79-c04b6056a052" providerId="ADAL" clId="{0C6CF2AB-A3EF-4AF6-B738-91FA70B1F89A}" dt="2024-04-15T20:15:11.674" v="142" actId="26606"/>
          <ac:spMkLst>
            <pc:docMk/>
            <pc:sldMk cId="4246442601" sldId="287"/>
            <ac:spMk id="61" creationId="{90AAC386-A18D-4525-AD1B-4D227ED34C84}"/>
          </ac:spMkLst>
        </pc:spChg>
        <pc:cxnChg chg="add del">
          <ac:chgData name="Noella Bernal" userId="794119c3-42a8-4ea8-be79-c04b6056a052" providerId="ADAL" clId="{0C6CF2AB-A3EF-4AF6-B738-91FA70B1F89A}" dt="2024-04-15T20:15:56.327" v="146" actId="26606"/>
          <ac:cxnSpMkLst>
            <pc:docMk/>
            <pc:sldMk cId="4246442601" sldId="287"/>
            <ac:cxnSpMk id="56" creationId="{22953FD7-F17A-4D8D-8237-93E8D567166C}"/>
          </ac:cxnSpMkLst>
        </pc:cxnChg>
        <pc:cxnChg chg="add">
          <ac:chgData name="Noella Bernal" userId="794119c3-42a8-4ea8-be79-c04b6056a052" providerId="ADAL" clId="{0C6CF2AB-A3EF-4AF6-B738-91FA70B1F89A}" dt="2024-04-15T20:16:00.733" v="148" actId="26606"/>
          <ac:cxnSpMkLst>
            <pc:docMk/>
            <pc:sldMk cId="4246442601" sldId="287"/>
            <ac:cxnSpMk id="57" creationId="{22953FD7-F17A-4D8D-8237-93E8D567166C}"/>
          </ac:cxnSpMkLst>
        </pc:cxnChg>
        <pc:cxnChg chg="add del">
          <ac:chgData name="Noella Bernal" userId="794119c3-42a8-4ea8-be79-c04b6056a052" providerId="ADAL" clId="{0C6CF2AB-A3EF-4AF6-B738-91FA70B1F89A}" dt="2024-04-15T20:15:11.674" v="142" actId="26606"/>
          <ac:cxnSpMkLst>
            <pc:docMk/>
            <pc:sldMk cId="4246442601" sldId="287"/>
            <ac:cxnSpMk id="59" creationId="{22953FD7-F17A-4D8D-8237-93E8D567166C}"/>
          </ac:cxnSpMkLst>
        </pc:cxnChg>
        <pc:cxnChg chg="add del">
          <ac:chgData name="Noella Bernal" userId="794119c3-42a8-4ea8-be79-c04b6056a052" providerId="ADAL" clId="{0C6CF2AB-A3EF-4AF6-B738-91FA70B1F89A}" dt="2024-04-15T20:15:11.674" v="142" actId="26606"/>
          <ac:cxnSpMkLst>
            <pc:docMk/>
            <pc:sldMk cId="4246442601" sldId="287"/>
            <ac:cxnSpMk id="63" creationId="{C34C4AD0-FE94-4E84-ACA6-CC5BF1A11822}"/>
          </ac:cxnSpMkLst>
        </pc:cxnChg>
      </pc:sldChg>
      <pc:sldChg chg="modSp mod">
        <pc:chgData name="Noella Bernal" userId="794119c3-42a8-4ea8-be79-c04b6056a052" providerId="ADAL" clId="{0C6CF2AB-A3EF-4AF6-B738-91FA70B1F89A}" dt="2024-04-15T20:07:43.163" v="67" actId="13244"/>
        <pc:sldMkLst>
          <pc:docMk/>
          <pc:sldMk cId="234082425" sldId="289"/>
        </pc:sldMkLst>
        <pc:spChg chg="ord">
          <ac:chgData name="Noella Bernal" userId="794119c3-42a8-4ea8-be79-c04b6056a052" providerId="ADAL" clId="{0C6CF2AB-A3EF-4AF6-B738-91FA70B1F89A}" dt="2024-04-15T20:07:43.163" v="67" actId="13244"/>
          <ac:spMkLst>
            <pc:docMk/>
            <pc:sldMk cId="234082425" sldId="289"/>
            <ac:spMk id="2" creationId="{BBCA1ED5-9E71-A763-FB3E-44A79F059138}"/>
          </ac:spMkLst>
        </pc:spChg>
      </pc:sldChg>
      <pc:sldChg chg="modSp mod">
        <pc:chgData name="Noella Bernal" userId="794119c3-42a8-4ea8-be79-c04b6056a052" providerId="ADAL" clId="{0C6CF2AB-A3EF-4AF6-B738-91FA70B1F89A}" dt="2024-04-15T20:14:06.609" v="128" actId="1076"/>
        <pc:sldMkLst>
          <pc:docMk/>
          <pc:sldMk cId="4131783720" sldId="290"/>
        </pc:sldMkLst>
        <pc:spChg chg="ord">
          <ac:chgData name="Noella Bernal" userId="794119c3-42a8-4ea8-be79-c04b6056a052" providerId="ADAL" clId="{0C6CF2AB-A3EF-4AF6-B738-91FA70B1F89A}" dt="2024-04-15T20:06:54.324" v="64" actId="13244"/>
          <ac:spMkLst>
            <pc:docMk/>
            <pc:sldMk cId="4131783720" sldId="290"/>
            <ac:spMk id="2" creationId="{DE8620D6-1739-9EE4-11B8-41A8B51B08EB}"/>
          </ac:spMkLst>
        </pc:spChg>
        <pc:spChg chg="ord">
          <ac:chgData name="Noella Bernal" userId="794119c3-42a8-4ea8-be79-c04b6056a052" providerId="ADAL" clId="{0C6CF2AB-A3EF-4AF6-B738-91FA70B1F89A}" dt="2024-04-15T20:06:42.856" v="63" actId="13244"/>
          <ac:spMkLst>
            <pc:docMk/>
            <pc:sldMk cId="4131783720" sldId="290"/>
            <ac:spMk id="5" creationId="{6BBADD00-0122-D7BC-B278-67624CA396B0}"/>
          </ac:spMkLst>
        </pc:spChg>
        <pc:spChg chg="ord">
          <ac:chgData name="Noella Bernal" userId="794119c3-42a8-4ea8-be79-c04b6056a052" providerId="ADAL" clId="{0C6CF2AB-A3EF-4AF6-B738-91FA70B1F89A}" dt="2024-04-15T20:06:57.153" v="65" actId="13244"/>
          <ac:spMkLst>
            <pc:docMk/>
            <pc:sldMk cId="4131783720" sldId="290"/>
            <ac:spMk id="6" creationId="{82E04406-797E-7908-6349-8B3348E93354}"/>
          </ac:spMkLst>
        </pc:spChg>
        <pc:spChg chg="ord">
          <ac:chgData name="Noella Bernal" userId="794119c3-42a8-4ea8-be79-c04b6056a052" providerId="ADAL" clId="{0C6CF2AB-A3EF-4AF6-B738-91FA70B1F89A}" dt="2024-04-15T20:06:33.165" v="61" actId="13244"/>
          <ac:spMkLst>
            <pc:docMk/>
            <pc:sldMk cId="4131783720" sldId="290"/>
            <ac:spMk id="17" creationId="{91F3EE42-44CB-1019-74D3-0403CA0DD1A6}"/>
          </ac:spMkLst>
        </pc:spChg>
        <pc:spChg chg="ord">
          <ac:chgData name="Noella Bernal" userId="794119c3-42a8-4ea8-be79-c04b6056a052" providerId="ADAL" clId="{0C6CF2AB-A3EF-4AF6-B738-91FA70B1F89A}" dt="2024-04-15T20:06:28.662" v="60" actId="13244"/>
          <ac:spMkLst>
            <pc:docMk/>
            <pc:sldMk cId="4131783720" sldId="290"/>
            <ac:spMk id="18" creationId="{62D3B4F4-DB93-480A-51B2-3BEF4C09824D}"/>
          </ac:spMkLst>
        </pc:spChg>
        <pc:spChg chg="ord">
          <ac:chgData name="Noella Bernal" userId="794119c3-42a8-4ea8-be79-c04b6056a052" providerId="ADAL" clId="{0C6CF2AB-A3EF-4AF6-B738-91FA70B1F89A}" dt="2024-04-15T20:06:35.305" v="62" actId="13244"/>
          <ac:spMkLst>
            <pc:docMk/>
            <pc:sldMk cId="4131783720" sldId="290"/>
            <ac:spMk id="19" creationId="{33462C72-1A30-9722-42A2-9AE4D5AE0929}"/>
          </ac:spMkLst>
        </pc:spChg>
        <pc:spChg chg="mod ord">
          <ac:chgData name="Noella Bernal" userId="794119c3-42a8-4ea8-be79-c04b6056a052" providerId="ADAL" clId="{0C6CF2AB-A3EF-4AF6-B738-91FA70B1F89A}" dt="2024-04-15T20:14:06.609" v="128" actId="1076"/>
          <ac:spMkLst>
            <pc:docMk/>
            <pc:sldMk cId="4131783720" sldId="290"/>
            <ac:spMk id="145" creationId="{00000000-0000-0000-0000-000000000000}"/>
          </ac:spMkLst>
        </pc:spChg>
      </pc:sldChg>
      <pc:sldChg chg="del">
        <pc:chgData name="Noella Bernal" userId="794119c3-42a8-4ea8-be79-c04b6056a052" providerId="ADAL" clId="{0C6CF2AB-A3EF-4AF6-B738-91FA70B1F89A}" dt="2024-04-15T20:08:18.270" v="70" actId="2696"/>
        <pc:sldMkLst>
          <pc:docMk/>
          <pc:sldMk cId="1065138087" sldId="292"/>
        </pc:sldMkLst>
      </pc:sldChg>
      <pc:sldChg chg="addSp delSp modSp mod setBg setClrOvrMap">
        <pc:chgData name="Noella Bernal" userId="794119c3-42a8-4ea8-be79-c04b6056a052" providerId="ADAL" clId="{0C6CF2AB-A3EF-4AF6-B738-91FA70B1F89A}" dt="2024-04-15T20:19:30.606" v="208" actId="1076"/>
        <pc:sldMkLst>
          <pc:docMk/>
          <pc:sldMk cId="716302281" sldId="293"/>
        </pc:sldMkLst>
        <pc:spChg chg="mod ord">
          <ac:chgData name="Noella Bernal" userId="794119c3-42a8-4ea8-be79-c04b6056a052" providerId="ADAL" clId="{0C6CF2AB-A3EF-4AF6-B738-91FA70B1F89A}" dt="2024-04-15T20:19:23.512" v="206" actId="14100"/>
          <ac:spMkLst>
            <pc:docMk/>
            <pc:sldMk cId="716302281" sldId="293"/>
            <ac:spMk id="2" creationId="{F2B7C74A-1449-2F00-8F4C-B03CAE34BE40}"/>
          </ac:spMkLst>
        </pc:spChg>
        <pc:spChg chg="mod">
          <ac:chgData name="Noella Bernal" userId="794119c3-42a8-4ea8-be79-c04b6056a052" providerId="ADAL" clId="{0C6CF2AB-A3EF-4AF6-B738-91FA70B1F89A}" dt="2024-04-15T20:18:28.428" v="200" actId="20577"/>
          <ac:spMkLst>
            <pc:docMk/>
            <pc:sldMk cId="716302281" sldId="293"/>
            <ac:spMk id="3" creationId="{D13C1F26-ECE7-D290-91B4-CCD7935B23C9}"/>
          </ac:spMkLst>
        </pc:spChg>
        <pc:spChg chg="add del">
          <ac:chgData name="Noella Bernal" userId="794119c3-42a8-4ea8-be79-c04b6056a052" providerId="ADAL" clId="{0C6CF2AB-A3EF-4AF6-B738-91FA70B1F89A}" dt="2024-04-15T20:10:19.426" v="74" actId="26606"/>
          <ac:spMkLst>
            <pc:docMk/>
            <pc:sldMk cId="716302281" sldId="293"/>
            <ac:spMk id="12" creationId="{319E6BB3-DF2B-4751-97C5-B3DB949AED9A}"/>
          </ac:spMkLst>
        </pc:spChg>
        <pc:spChg chg="add del">
          <ac:chgData name="Noella Bernal" userId="794119c3-42a8-4ea8-be79-c04b6056a052" providerId="ADAL" clId="{0C6CF2AB-A3EF-4AF6-B738-91FA70B1F89A}" dt="2024-04-15T20:10:43.371" v="80" actId="26606"/>
          <ac:spMkLst>
            <pc:docMk/>
            <pc:sldMk cId="716302281" sldId="293"/>
            <ac:spMk id="20" creationId="{319E6BB3-DF2B-4751-97C5-B3DB949AED9A}"/>
          </ac:spMkLst>
        </pc:spChg>
        <pc:spChg chg="add del">
          <ac:chgData name="Noella Bernal" userId="794119c3-42a8-4ea8-be79-c04b6056a052" providerId="ADAL" clId="{0C6CF2AB-A3EF-4AF6-B738-91FA70B1F89A}" dt="2024-04-15T20:11:42.926" v="99" actId="26606"/>
          <ac:spMkLst>
            <pc:docMk/>
            <pc:sldMk cId="716302281" sldId="293"/>
            <ac:spMk id="29" creationId="{CBDDD243-ED5F-4896-B18B-ABCF4B7E12C9}"/>
          </ac:spMkLst>
        </pc:spChg>
        <pc:spChg chg="add del">
          <ac:chgData name="Noella Bernal" userId="794119c3-42a8-4ea8-be79-c04b6056a052" providerId="ADAL" clId="{0C6CF2AB-A3EF-4AF6-B738-91FA70B1F89A}" dt="2024-04-15T20:11:42.926" v="99" actId="26606"/>
          <ac:spMkLst>
            <pc:docMk/>
            <pc:sldMk cId="716302281" sldId="293"/>
            <ac:spMk id="31" creationId="{319E6BB3-DF2B-4751-97C5-B3DB949AED9A}"/>
          </ac:spMkLst>
        </pc:spChg>
        <pc:spChg chg="add">
          <ac:chgData name="Noella Bernal" userId="794119c3-42a8-4ea8-be79-c04b6056a052" providerId="ADAL" clId="{0C6CF2AB-A3EF-4AF6-B738-91FA70B1F89A}" dt="2024-04-15T20:11:42.926" v="99" actId="26606"/>
          <ac:spMkLst>
            <pc:docMk/>
            <pc:sldMk cId="716302281" sldId="293"/>
            <ac:spMk id="40" creationId="{81AEB8A9-B768-4E30-BA55-D919E6687343}"/>
          </ac:spMkLst>
        </pc:spChg>
        <pc:picChg chg="add del">
          <ac:chgData name="Noella Bernal" userId="794119c3-42a8-4ea8-be79-c04b6056a052" providerId="ADAL" clId="{0C6CF2AB-A3EF-4AF6-B738-91FA70B1F89A}" dt="2024-04-15T20:10:19.426" v="74" actId="26606"/>
          <ac:picMkLst>
            <pc:docMk/>
            <pc:sldMk cId="716302281" sldId="293"/>
            <ac:picMk id="7" creationId="{A778BC8B-013D-063B-874D-1E298B6CBF84}"/>
          </ac:picMkLst>
        </pc:picChg>
        <pc:picChg chg="add del">
          <ac:chgData name="Noella Bernal" userId="794119c3-42a8-4ea8-be79-c04b6056a052" providerId="ADAL" clId="{0C6CF2AB-A3EF-4AF6-B738-91FA70B1F89A}" dt="2024-04-15T20:10:26.127" v="76" actId="26606"/>
          <ac:picMkLst>
            <pc:docMk/>
            <pc:sldMk cId="716302281" sldId="293"/>
            <ac:picMk id="17" creationId="{80DA0C81-9051-EFE2-EE05-0EEC9CE6E249}"/>
          </ac:picMkLst>
        </pc:picChg>
        <pc:picChg chg="add mod">
          <ac:chgData name="Noella Bernal" userId="794119c3-42a8-4ea8-be79-c04b6056a052" providerId="ADAL" clId="{0C6CF2AB-A3EF-4AF6-B738-91FA70B1F89A}" dt="2024-04-15T20:19:30.606" v="208" actId="1076"/>
          <ac:picMkLst>
            <pc:docMk/>
            <pc:sldMk cId="716302281" sldId="293"/>
            <ac:picMk id="21" creationId="{A778BC8B-013D-063B-874D-1E298B6CBF84}"/>
          </ac:picMkLst>
        </pc:picChg>
        <pc:cxnChg chg="add del">
          <ac:chgData name="Noella Bernal" userId="794119c3-42a8-4ea8-be79-c04b6056a052" providerId="ADAL" clId="{0C6CF2AB-A3EF-4AF6-B738-91FA70B1F89A}" dt="2024-04-15T20:10:19.426" v="74" actId="26606"/>
          <ac:cxnSpMkLst>
            <pc:docMk/>
            <pc:sldMk cId="716302281" sldId="293"/>
            <ac:cxnSpMk id="10" creationId="{9200C8B5-FB5A-4F8B-A9BD-693C051418A3}"/>
          </ac:cxnSpMkLst>
        </pc:cxnChg>
        <pc:cxnChg chg="add del">
          <ac:chgData name="Noella Bernal" userId="794119c3-42a8-4ea8-be79-c04b6056a052" providerId="ADAL" clId="{0C6CF2AB-A3EF-4AF6-B738-91FA70B1F89A}" dt="2024-04-15T20:10:19.426" v="74" actId="26606"/>
          <ac:cxnSpMkLst>
            <pc:docMk/>
            <pc:sldMk cId="716302281" sldId="293"/>
            <ac:cxnSpMk id="14" creationId="{A61721DD-D110-44EE-82A7-D56AB687E614}"/>
          </ac:cxnSpMkLst>
        </pc:cxnChg>
        <pc:cxnChg chg="add del">
          <ac:chgData name="Noella Bernal" userId="794119c3-42a8-4ea8-be79-c04b6056a052" providerId="ADAL" clId="{0C6CF2AB-A3EF-4AF6-B738-91FA70B1F89A}" dt="2024-04-15T20:10:26.127" v="76" actId="26606"/>
          <ac:cxnSpMkLst>
            <pc:docMk/>
            <pc:sldMk cId="716302281" sldId="293"/>
            <ac:cxnSpMk id="16" creationId="{9200C8B5-FB5A-4F8B-A9BD-693C051418A3}"/>
          </ac:cxnSpMkLst>
        </pc:cxnChg>
        <pc:cxnChg chg="add del">
          <ac:chgData name="Noella Bernal" userId="794119c3-42a8-4ea8-be79-c04b6056a052" providerId="ADAL" clId="{0C6CF2AB-A3EF-4AF6-B738-91FA70B1F89A}" dt="2024-04-15T20:10:43.371" v="80" actId="26606"/>
          <ac:cxnSpMkLst>
            <pc:docMk/>
            <pc:sldMk cId="716302281" sldId="293"/>
            <ac:cxnSpMk id="19" creationId="{9200C8B5-FB5A-4F8B-A9BD-693C051418A3}"/>
          </ac:cxnSpMkLst>
        </pc:cxnChg>
        <pc:cxnChg chg="add del">
          <ac:chgData name="Noella Bernal" userId="794119c3-42a8-4ea8-be79-c04b6056a052" providerId="ADAL" clId="{0C6CF2AB-A3EF-4AF6-B738-91FA70B1F89A}" dt="2024-04-15T20:10:43.371" v="80" actId="26606"/>
          <ac:cxnSpMkLst>
            <pc:docMk/>
            <pc:sldMk cId="716302281" sldId="293"/>
            <ac:cxnSpMk id="22" creationId="{A61721DD-D110-44EE-82A7-D56AB687E614}"/>
          </ac:cxnSpMkLst>
        </pc:cxnChg>
        <pc:cxnChg chg="add del">
          <ac:chgData name="Noella Bernal" userId="794119c3-42a8-4ea8-be79-c04b6056a052" providerId="ADAL" clId="{0C6CF2AB-A3EF-4AF6-B738-91FA70B1F89A}" dt="2024-04-15T20:11:42.926" v="99" actId="26606"/>
          <ac:cxnSpMkLst>
            <pc:docMk/>
            <pc:sldMk cId="716302281" sldId="293"/>
            <ac:cxnSpMk id="27" creationId="{9200C8B5-FB5A-4F8B-A9BD-693C051418A3}"/>
          </ac:cxnSpMkLst>
        </pc:cxnChg>
        <pc:cxnChg chg="add del">
          <ac:chgData name="Noella Bernal" userId="794119c3-42a8-4ea8-be79-c04b6056a052" providerId="ADAL" clId="{0C6CF2AB-A3EF-4AF6-B738-91FA70B1F89A}" dt="2024-04-15T20:11:42.926" v="99" actId="26606"/>
          <ac:cxnSpMkLst>
            <pc:docMk/>
            <pc:sldMk cId="716302281" sldId="293"/>
            <ac:cxnSpMk id="33" creationId="{A61721DD-D110-44EE-82A7-D56AB687E614}"/>
          </ac:cxnSpMkLst>
        </pc:cxnChg>
        <pc:cxnChg chg="add">
          <ac:chgData name="Noella Bernal" userId="794119c3-42a8-4ea8-be79-c04b6056a052" providerId="ADAL" clId="{0C6CF2AB-A3EF-4AF6-B738-91FA70B1F89A}" dt="2024-04-15T20:11:42.926" v="99" actId="26606"/>
          <ac:cxnSpMkLst>
            <pc:docMk/>
            <pc:sldMk cId="716302281" sldId="293"/>
            <ac:cxnSpMk id="38" creationId="{9200C8B5-FB5A-4F8B-A9BD-693C051418A3}"/>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054F7B-5C1A-40DB-8F3B-A1B6004D1101}" type="datetimeFigureOut">
              <a:rPr lang="en-US" smtClean="0"/>
              <a:t>4/12/2024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EB7B9-A869-42A7-A39D-3549950AC3E5}" type="slidenum">
              <a:rPr lang="en-US" smtClean="0"/>
              <a:t>‹#›</a:t>
            </a:fld>
            <a:endParaRPr lang="en-US"/>
          </a:p>
        </p:txBody>
      </p:sp>
    </p:spTree>
    <p:extLst>
      <p:ext uri="{BB962C8B-B14F-4D97-AF65-F5344CB8AC3E}">
        <p14:creationId xmlns:p14="http://schemas.microsoft.com/office/powerpoint/2010/main" val="1011886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3a867f825_1_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a3a867f825_1_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0887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a37943ea5b_0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a37943ea5b_0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3979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0"/>
        <p:cNvGrpSpPr/>
        <p:nvPr/>
      </p:nvGrpSpPr>
      <p:grpSpPr>
        <a:xfrm>
          <a:off x="0" y="0"/>
          <a:ext cx="0" cy="0"/>
          <a:chOff x="0" y="0"/>
          <a:chExt cx="0" cy="0"/>
        </a:xfrm>
      </p:grpSpPr>
      <p:sp>
        <p:nvSpPr>
          <p:cNvPr id="981" name="Google Shape;981;g9d4972649b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2" name="Google Shape;982;g9d4972649b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6"/>
        <p:cNvGrpSpPr/>
        <p:nvPr/>
      </p:nvGrpSpPr>
      <p:grpSpPr>
        <a:xfrm>
          <a:off x="0" y="0"/>
          <a:ext cx="0" cy="0"/>
          <a:chOff x="0" y="0"/>
          <a:chExt cx="0" cy="0"/>
        </a:xfrm>
      </p:grpSpPr>
      <p:sp>
        <p:nvSpPr>
          <p:cNvPr id="797" name="Google Shape;797;g9d4972649b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8" name="Google Shape;798;g9d4972649b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FB5ABCE-E3F0-4D78-ADFE-2DB7D33EC04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3BF47-6B6A-44FC-8565-AC014FA029F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61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5ABCE-E3F0-4D78-ADFE-2DB7D33EC04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378133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5ABCE-E3F0-4D78-ADFE-2DB7D33EC04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3BF47-6B6A-44FC-8565-AC014FA029F6}"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66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5ABCE-E3F0-4D78-ADFE-2DB7D33EC04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3160431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B5ABCE-E3F0-4D78-ADFE-2DB7D33EC04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3BF47-6B6A-44FC-8565-AC014FA029F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87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B5ABCE-E3F0-4D78-ADFE-2DB7D33EC040}"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158723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B5ABCE-E3F0-4D78-ADFE-2DB7D33EC040}" type="datetimeFigureOut">
              <a:rPr lang="en-US" smtClean="0"/>
              <a:t>4/12/2024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3652519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B5ABCE-E3F0-4D78-ADFE-2DB7D33EC040}" type="datetimeFigureOut">
              <a:rPr lang="en-US" smtClean="0"/>
              <a:t>4/12/2024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427101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5ABCE-E3F0-4D78-ADFE-2DB7D33EC040}" type="datetimeFigureOut">
              <a:rPr lang="en-US" smtClean="0"/>
              <a:t>4/12/2024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994844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B5ABCE-E3F0-4D78-ADFE-2DB7D33EC040}"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3BF47-6B6A-44FC-8565-AC014FA029F6}" type="slidenum">
              <a:rPr lang="en-US" smtClean="0"/>
              <a:t>‹#›</a:t>
            </a:fld>
            <a:endParaRPr lang="en-US"/>
          </a:p>
        </p:txBody>
      </p:sp>
    </p:spTree>
    <p:extLst>
      <p:ext uri="{BB962C8B-B14F-4D97-AF65-F5344CB8AC3E}">
        <p14:creationId xmlns:p14="http://schemas.microsoft.com/office/powerpoint/2010/main" val="1807869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B5ABCE-E3F0-4D78-ADFE-2DB7D33EC040}"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3BF47-6B6A-44FC-8565-AC014FA029F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882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FB5ABCE-E3F0-4D78-ADFE-2DB7D33EC040}" type="datetimeFigureOut">
              <a:rPr lang="en-US" smtClean="0"/>
              <a:t>4/12/2024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C33BF47-6B6A-44FC-8565-AC014FA029F6}"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23752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C0648FB-4388-443C-8D4E-4A9FF0336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8D762E-DA8D-419A-BA44-68B93D3D9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7" name="Straight Connector 16">
            <a:extLst>
              <a:ext uri="{FF2B5EF4-FFF2-40B4-BE49-F238E27FC236}">
                <a16:creationId xmlns:a16="http://schemas.microsoft.com/office/drawing/2014/main" id="{47F95953-8E19-4C01-997F-0E959B52B7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552199" y="5234457"/>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logo for CADRE the national center for appropriate dispute resolution in special education">
            <a:extLst>
              <a:ext uri="{FF2B5EF4-FFF2-40B4-BE49-F238E27FC236}">
                <a16:creationId xmlns:a16="http://schemas.microsoft.com/office/drawing/2014/main" id="{BB5B1107-C880-DC18-5DDB-075F9D9A1D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5925" y="4706112"/>
            <a:ext cx="4726074" cy="1888014"/>
          </a:xfrm>
          <a:prstGeom prst="rect">
            <a:avLst/>
          </a:prstGeom>
        </p:spPr>
      </p:pic>
      <p:sp>
        <p:nvSpPr>
          <p:cNvPr id="18" name="TextBox 17">
            <a:extLst>
              <a:ext uri="{FF2B5EF4-FFF2-40B4-BE49-F238E27FC236}">
                <a16:creationId xmlns:a16="http://schemas.microsoft.com/office/drawing/2014/main" id="{30C45AAB-CB91-5C7C-9CE6-B81D0BB7AAC0}"/>
              </a:ext>
            </a:extLst>
          </p:cNvPr>
          <p:cNvSpPr txBox="1"/>
          <p:nvPr/>
        </p:nvSpPr>
        <p:spPr>
          <a:xfrm>
            <a:off x="827905" y="5419287"/>
            <a:ext cx="6724294" cy="830997"/>
          </a:xfrm>
          <a:prstGeom prst="rect">
            <a:avLst/>
          </a:prstGeom>
          <a:noFill/>
        </p:spPr>
        <p:txBody>
          <a:bodyPr wrap="square">
            <a:spAutoFit/>
          </a:bodyPr>
          <a:lstStyle/>
          <a:p>
            <a:r>
              <a:rPr kumimoji="0" lang="en" sz="2400" b="1" i="0" u="none" strike="noStrike" kern="1200" cap="all" spc="100" normalizeH="0" baseline="0" noProof="0" dirty="0">
                <a:ln>
                  <a:noFill/>
                </a:ln>
                <a:solidFill>
                  <a:prstClr val="black"/>
                </a:solidFill>
                <a:effectLst/>
                <a:uLnTx/>
                <a:uFillTx/>
                <a:latin typeface="Candara" panose="020E0502030303020204" pitchFamily="34" charset="0"/>
                <a:ea typeface="+mj-ea"/>
                <a:cs typeface="+mj-cs"/>
              </a:rPr>
              <a:t>Final cycle Five Data (March 1, 2023- December 31, 2023)</a:t>
            </a:r>
            <a:endParaRPr lang="en-US" sz="2400" b="1" dirty="0"/>
          </a:p>
        </p:txBody>
      </p:sp>
      <p:sp>
        <p:nvSpPr>
          <p:cNvPr id="2" name="Title 1">
            <a:extLst>
              <a:ext uri="{FF2B5EF4-FFF2-40B4-BE49-F238E27FC236}">
                <a16:creationId xmlns:a16="http://schemas.microsoft.com/office/drawing/2014/main" id="{49EF93C1-E368-390A-A503-ABD779012303}"/>
              </a:ext>
            </a:extLst>
          </p:cNvPr>
          <p:cNvSpPr>
            <a:spLocks noGrp="1"/>
          </p:cNvSpPr>
          <p:nvPr>
            <p:ph type="title"/>
          </p:nvPr>
        </p:nvSpPr>
        <p:spPr>
          <a:xfrm>
            <a:off x="1286933" y="977048"/>
            <a:ext cx="9618133" cy="2960980"/>
          </a:xfrm>
        </p:spPr>
        <p:txBody>
          <a:bodyPr vert="horz" lIns="91440" tIns="45720" rIns="91440" bIns="45720" rtlCol="0" anchor="b">
            <a:normAutofit/>
          </a:bodyPr>
          <a:lstStyle/>
          <a:p>
            <a:r>
              <a:rPr lang="en-US" sz="6000" spc="200" dirty="0">
                <a:solidFill>
                  <a:srgbClr val="FFFFFF"/>
                </a:solidFill>
              </a:rPr>
              <a:t>Summary of progress on CADRE’s annual performance measures</a:t>
            </a:r>
          </a:p>
        </p:txBody>
      </p:sp>
    </p:spTree>
    <p:extLst>
      <p:ext uri="{BB962C8B-B14F-4D97-AF65-F5344CB8AC3E}">
        <p14:creationId xmlns:p14="http://schemas.microsoft.com/office/powerpoint/2010/main" val="545091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799"/>
        <p:cNvGrpSpPr/>
        <p:nvPr/>
      </p:nvGrpSpPr>
      <p:grpSpPr>
        <a:xfrm>
          <a:off x="0" y="0"/>
          <a:ext cx="0" cy="0"/>
          <a:chOff x="0" y="0"/>
          <a:chExt cx="0" cy="0"/>
        </a:xfrm>
      </p:grpSpPr>
      <p:sp>
        <p:nvSpPr>
          <p:cNvPr id="12" name="Speech Bubble: Rectangle 11">
            <a:extLst>
              <a:ext uri="{FF2B5EF4-FFF2-40B4-BE49-F238E27FC236}">
                <a16:creationId xmlns:a16="http://schemas.microsoft.com/office/drawing/2014/main" id="{5868A467-BB30-675C-22A0-46A5B0162264}"/>
              </a:ext>
              <a:ext uri="{C183D7F6-B498-43B3-948B-1728B52AA6E4}">
                <adec:decorative xmlns:adec="http://schemas.microsoft.com/office/drawing/2017/decorative" val="1"/>
              </a:ext>
            </a:extLst>
          </p:cNvPr>
          <p:cNvSpPr/>
          <p:nvPr/>
        </p:nvSpPr>
        <p:spPr>
          <a:xfrm>
            <a:off x="6587261" y="3610409"/>
            <a:ext cx="5219947" cy="2893100"/>
          </a:xfrm>
          <a:custGeom>
            <a:avLst/>
            <a:gdLst>
              <a:gd name="connsiteX0" fmla="*/ 0 w 5219947"/>
              <a:gd name="connsiteY0" fmla="*/ 0 h 2893100"/>
              <a:gd name="connsiteX1" fmla="*/ 408896 w 5219947"/>
              <a:gd name="connsiteY1" fmla="*/ 0 h 2893100"/>
              <a:gd name="connsiteX2" fmla="*/ 869991 w 5219947"/>
              <a:gd name="connsiteY2" fmla="*/ 0 h 2893100"/>
              <a:gd name="connsiteX3" fmla="*/ 869991 w 5219947"/>
              <a:gd name="connsiteY3" fmla="*/ 0 h 2893100"/>
              <a:gd name="connsiteX4" fmla="*/ 1483335 w 5219947"/>
              <a:gd name="connsiteY4" fmla="*/ 0 h 2893100"/>
              <a:gd name="connsiteX5" fmla="*/ 2174978 w 5219947"/>
              <a:gd name="connsiteY5" fmla="*/ 0 h 2893100"/>
              <a:gd name="connsiteX6" fmla="*/ 2783972 w 5219947"/>
              <a:gd name="connsiteY6" fmla="*/ 0 h 2893100"/>
              <a:gd name="connsiteX7" fmla="*/ 3392966 w 5219947"/>
              <a:gd name="connsiteY7" fmla="*/ 0 h 2893100"/>
              <a:gd name="connsiteX8" fmla="*/ 4001959 w 5219947"/>
              <a:gd name="connsiteY8" fmla="*/ 0 h 2893100"/>
              <a:gd name="connsiteX9" fmla="*/ 4610953 w 5219947"/>
              <a:gd name="connsiteY9" fmla="*/ 0 h 2893100"/>
              <a:gd name="connsiteX10" fmla="*/ 5219947 w 5219947"/>
              <a:gd name="connsiteY10" fmla="*/ 0 h 2893100"/>
              <a:gd name="connsiteX11" fmla="*/ 5219947 w 5219947"/>
              <a:gd name="connsiteY11" fmla="*/ 482183 h 2893100"/>
              <a:gd name="connsiteX12" fmla="*/ 5219947 w 5219947"/>
              <a:gd name="connsiteY12" fmla="*/ 482183 h 2893100"/>
              <a:gd name="connsiteX13" fmla="*/ 5219947 w 5219947"/>
              <a:gd name="connsiteY13" fmla="*/ 851053 h 2893100"/>
              <a:gd name="connsiteX14" fmla="*/ 5219947 w 5219947"/>
              <a:gd name="connsiteY14" fmla="*/ 1205458 h 2893100"/>
              <a:gd name="connsiteX15" fmla="*/ 5219947 w 5219947"/>
              <a:gd name="connsiteY15" fmla="*/ 1801758 h 2893100"/>
              <a:gd name="connsiteX16" fmla="*/ 5219947 w 5219947"/>
              <a:gd name="connsiteY16" fmla="*/ 2381182 h 2893100"/>
              <a:gd name="connsiteX17" fmla="*/ 5219947 w 5219947"/>
              <a:gd name="connsiteY17" fmla="*/ 2893100 h 2893100"/>
              <a:gd name="connsiteX18" fmla="*/ 4550054 w 5219947"/>
              <a:gd name="connsiteY18" fmla="*/ 2893100 h 2893100"/>
              <a:gd name="connsiteX19" fmla="*/ 3941060 w 5219947"/>
              <a:gd name="connsiteY19" fmla="*/ 2893100 h 2893100"/>
              <a:gd name="connsiteX20" fmla="*/ 3423415 w 5219947"/>
              <a:gd name="connsiteY20" fmla="*/ 2893100 h 2893100"/>
              <a:gd name="connsiteX21" fmla="*/ 2783972 w 5219947"/>
              <a:gd name="connsiteY21" fmla="*/ 2893100 h 2893100"/>
              <a:gd name="connsiteX22" fmla="*/ 2174978 w 5219947"/>
              <a:gd name="connsiteY22" fmla="*/ 2893100 h 2893100"/>
              <a:gd name="connsiteX23" fmla="*/ 1522485 w 5219947"/>
              <a:gd name="connsiteY23" fmla="*/ 2893100 h 2893100"/>
              <a:gd name="connsiteX24" fmla="*/ 869991 w 5219947"/>
              <a:gd name="connsiteY24" fmla="*/ 2893100 h 2893100"/>
              <a:gd name="connsiteX25" fmla="*/ 869991 w 5219947"/>
              <a:gd name="connsiteY25" fmla="*/ 2893100 h 2893100"/>
              <a:gd name="connsiteX26" fmla="*/ 452395 w 5219947"/>
              <a:gd name="connsiteY26" fmla="*/ 2893100 h 2893100"/>
              <a:gd name="connsiteX27" fmla="*/ 0 w 5219947"/>
              <a:gd name="connsiteY27" fmla="*/ 2893100 h 2893100"/>
              <a:gd name="connsiteX28" fmla="*/ 0 w 5219947"/>
              <a:gd name="connsiteY28" fmla="*/ 2347429 h 2893100"/>
              <a:gd name="connsiteX29" fmla="*/ 0 w 5219947"/>
              <a:gd name="connsiteY29" fmla="*/ 1768005 h 2893100"/>
              <a:gd name="connsiteX30" fmla="*/ 0 w 5219947"/>
              <a:gd name="connsiteY30" fmla="*/ 1205458 h 2893100"/>
              <a:gd name="connsiteX31" fmla="*/ -409370 w 5219947"/>
              <a:gd name="connsiteY31" fmla="*/ 1000180 h 2893100"/>
              <a:gd name="connsiteX32" fmla="*/ -871000 w 5219947"/>
              <a:gd name="connsiteY32" fmla="*/ 768697 h 2893100"/>
              <a:gd name="connsiteX33" fmla="*/ -418080 w 5219947"/>
              <a:gd name="connsiteY33" fmla="*/ 619710 h 2893100"/>
              <a:gd name="connsiteX34" fmla="*/ 0 w 5219947"/>
              <a:gd name="connsiteY34" fmla="*/ 482183 h 2893100"/>
              <a:gd name="connsiteX35" fmla="*/ 0 w 5219947"/>
              <a:gd name="connsiteY35" fmla="*/ 0 h 289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19947" h="2893100" fill="none" extrusionOk="0">
                <a:moveTo>
                  <a:pt x="0" y="0"/>
                </a:moveTo>
                <a:cubicBezTo>
                  <a:pt x="199039" y="15107"/>
                  <a:pt x="252736" y="1885"/>
                  <a:pt x="408896" y="0"/>
                </a:cubicBezTo>
                <a:cubicBezTo>
                  <a:pt x="565056" y="-1885"/>
                  <a:pt x="765015" y="-4569"/>
                  <a:pt x="869991" y="0"/>
                </a:cubicBezTo>
                <a:lnTo>
                  <a:pt x="869991" y="0"/>
                </a:lnTo>
                <a:cubicBezTo>
                  <a:pt x="1129319" y="-11128"/>
                  <a:pt x="1211772" y="8931"/>
                  <a:pt x="1483335" y="0"/>
                </a:cubicBezTo>
                <a:cubicBezTo>
                  <a:pt x="1754898" y="-8931"/>
                  <a:pt x="1849732" y="19182"/>
                  <a:pt x="2174978" y="0"/>
                </a:cubicBezTo>
                <a:cubicBezTo>
                  <a:pt x="2434049" y="-16574"/>
                  <a:pt x="2578370" y="27984"/>
                  <a:pt x="2783972" y="0"/>
                </a:cubicBezTo>
                <a:cubicBezTo>
                  <a:pt x="2989574" y="-27984"/>
                  <a:pt x="3263641" y="-21637"/>
                  <a:pt x="3392966" y="0"/>
                </a:cubicBezTo>
                <a:cubicBezTo>
                  <a:pt x="3522291" y="21637"/>
                  <a:pt x="3722404" y="25645"/>
                  <a:pt x="4001959" y="0"/>
                </a:cubicBezTo>
                <a:cubicBezTo>
                  <a:pt x="4281514" y="-25645"/>
                  <a:pt x="4395049" y="8812"/>
                  <a:pt x="4610953" y="0"/>
                </a:cubicBezTo>
                <a:cubicBezTo>
                  <a:pt x="4826857" y="-8812"/>
                  <a:pt x="5000355" y="-27881"/>
                  <a:pt x="5219947" y="0"/>
                </a:cubicBezTo>
                <a:cubicBezTo>
                  <a:pt x="5242214" y="146623"/>
                  <a:pt x="5217510" y="245053"/>
                  <a:pt x="5219947" y="482183"/>
                </a:cubicBezTo>
                <a:lnTo>
                  <a:pt x="5219947" y="482183"/>
                </a:lnTo>
                <a:cubicBezTo>
                  <a:pt x="5234037" y="656230"/>
                  <a:pt x="5237174" y="740740"/>
                  <a:pt x="5219947" y="851053"/>
                </a:cubicBezTo>
                <a:cubicBezTo>
                  <a:pt x="5202721" y="961366"/>
                  <a:pt x="5226463" y="1114468"/>
                  <a:pt x="5219947" y="1205458"/>
                </a:cubicBezTo>
                <a:cubicBezTo>
                  <a:pt x="5192890" y="1417990"/>
                  <a:pt x="5222865" y="1522394"/>
                  <a:pt x="5219947" y="1801758"/>
                </a:cubicBezTo>
                <a:cubicBezTo>
                  <a:pt x="5217029" y="2081122"/>
                  <a:pt x="5209740" y="2213981"/>
                  <a:pt x="5219947" y="2381182"/>
                </a:cubicBezTo>
                <a:cubicBezTo>
                  <a:pt x="5230154" y="2548383"/>
                  <a:pt x="5210324" y="2733845"/>
                  <a:pt x="5219947" y="2893100"/>
                </a:cubicBezTo>
                <a:cubicBezTo>
                  <a:pt x="5083324" y="2864930"/>
                  <a:pt x="4775759" y="2885074"/>
                  <a:pt x="4550054" y="2893100"/>
                </a:cubicBezTo>
                <a:cubicBezTo>
                  <a:pt x="4324349" y="2901126"/>
                  <a:pt x="4242305" y="2888491"/>
                  <a:pt x="3941060" y="2893100"/>
                </a:cubicBezTo>
                <a:cubicBezTo>
                  <a:pt x="3639815" y="2897709"/>
                  <a:pt x="3571609" y="2871080"/>
                  <a:pt x="3423415" y="2893100"/>
                </a:cubicBezTo>
                <a:cubicBezTo>
                  <a:pt x="3275221" y="2915120"/>
                  <a:pt x="2958304" y="2865997"/>
                  <a:pt x="2783972" y="2893100"/>
                </a:cubicBezTo>
                <a:cubicBezTo>
                  <a:pt x="2609640" y="2920203"/>
                  <a:pt x="2305244" y="2885931"/>
                  <a:pt x="2174978" y="2893100"/>
                </a:cubicBezTo>
                <a:cubicBezTo>
                  <a:pt x="1924234" y="2863223"/>
                  <a:pt x="1786876" y="2890078"/>
                  <a:pt x="1522485" y="2893100"/>
                </a:cubicBezTo>
                <a:cubicBezTo>
                  <a:pt x="1258094" y="2896122"/>
                  <a:pt x="1182688" y="2881348"/>
                  <a:pt x="869991" y="2893100"/>
                </a:cubicBezTo>
                <a:lnTo>
                  <a:pt x="869991" y="2893100"/>
                </a:lnTo>
                <a:cubicBezTo>
                  <a:pt x="695740" y="2907981"/>
                  <a:pt x="621852" y="2880884"/>
                  <a:pt x="452395" y="2893100"/>
                </a:cubicBezTo>
                <a:cubicBezTo>
                  <a:pt x="282938" y="2905316"/>
                  <a:pt x="103273" y="2887148"/>
                  <a:pt x="0" y="2893100"/>
                </a:cubicBezTo>
                <a:cubicBezTo>
                  <a:pt x="-3711" y="2660972"/>
                  <a:pt x="18057" y="2487831"/>
                  <a:pt x="0" y="2347429"/>
                </a:cubicBezTo>
                <a:cubicBezTo>
                  <a:pt x="-18057" y="2207027"/>
                  <a:pt x="-20585" y="2025624"/>
                  <a:pt x="0" y="1768005"/>
                </a:cubicBezTo>
                <a:cubicBezTo>
                  <a:pt x="20585" y="1510386"/>
                  <a:pt x="-26169" y="1447056"/>
                  <a:pt x="0" y="1205458"/>
                </a:cubicBezTo>
                <a:cubicBezTo>
                  <a:pt x="-200681" y="1127904"/>
                  <a:pt x="-239336" y="1089079"/>
                  <a:pt x="-409370" y="1000180"/>
                </a:cubicBezTo>
                <a:cubicBezTo>
                  <a:pt x="-579404" y="911281"/>
                  <a:pt x="-707797" y="865973"/>
                  <a:pt x="-871000" y="768697"/>
                </a:cubicBezTo>
                <a:cubicBezTo>
                  <a:pt x="-699268" y="732175"/>
                  <a:pt x="-567286" y="674942"/>
                  <a:pt x="-418080" y="619710"/>
                </a:cubicBezTo>
                <a:cubicBezTo>
                  <a:pt x="-268874" y="564477"/>
                  <a:pt x="-93310" y="506055"/>
                  <a:pt x="0" y="482183"/>
                </a:cubicBezTo>
                <a:cubicBezTo>
                  <a:pt x="4161" y="284203"/>
                  <a:pt x="15728" y="175305"/>
                  <a:pt x="0" y="0"/>
                </a:cubicBezTo>
                <a:close/>
              </a:path>
              <a:path w="5219947" h="2893100" stroke="0" extrusionOk="0">
                <a:moveTo>
                  <a:pt x="0" y="0"/>
                </a:moveTo>
                <a:cubicBezTo>
                  <a:pt x="141015" y="-15581"/>
                  <a:pt x="241631" y="-12954"/>
                  <a:pt x="426296" y="0"/>
                </a:cubicBezTo>
                <a:cubicBezTo>
                  <a:pt x="610961" y="12954"/>
                  <a:pt x="760650" y="18092"/>
                  <a:pt x="869991" y="0"/>
                </a:cubicBezTo>
                <a:lnTo>
                  <a:pt x="869991" y="0"/>
                </a:lnTo>
                <a:cubicBezTo>
                  <a:pt x="1011361" y="-6428"/>
                  <a:pt x="1274398" y="17721"/>
                  <a:pt x="1548584" y="0"/>
                </a:cubicBezTo>
                <a:cubicBezTo>
                  <a:pt x="1822770" y="-17721"/>
                  <a:pt x="1931332" y="10783"/>
                  <a:pt x="2174978" y="0"/>
                </a:cubicBezTo>
                <a:cubicBezTo>
                  <a:pt x="2326729" y="-3933"/>
                  <a:pt x="2506739" y="1396"/>
                  <a:pt x="2723072" y="0"/>
                </a:cubicBezTo>
                <a:cubicBezTo>
                  <a:pt x="2939405" y="-1396"/>
                  <a:pt x="3245120" y="25570"/>
                  <a:pt x="3392966" y="0"/>
                </a:cubicBezTo>
                <a:cubicBezTo>
                  <a:pt x="3540812" y="-25570"/>
                  <a:pt x="3784245" y="6232"/>
                  <a:pt x="3941060" y="0"/>
                </a:cubicBezTo>
                <a:cubicBezTo>
                  <a:pt x="4097875" y="-6232"/>
                  <a:pt x="4425605" y="-18454"/>
                  <a:pt x="4610953" y="0"/>
                </a:cubicBezTo>
                <a:cubicBezTo>
                  <a:pt x="4796301" y="18454"/>
                  <a:pt x="5081460" y="-23970"/>
                  <a:pt x="5219947" y="0"/>
                </a:cubicBezTo>
                <a:cubicBezTo>
                  <a:pt x="5235071" y="132520"/>
                  <a:pt x="5235029" y="355490"/>
                  <a:pt x="5219947" y="482183"/>
                </a:cubicBezTo>
                <a:lnTo>
                  <a:pt x="5219947" y="482183"/>
                </a:lnTo>
                <a:cubicBezTo>
                  <a:pt x="5216775" y="572173"/>
                  <a:pt x="5215213" y="716279"/>
                  <a:pt x="5219947" y="836588"/>
                </a:cubicBezTo>
                <a:cubicBezTo>
                  <a:pt x="5224681" y="956898"/>
                  <a:pt x="5220600" y="1080167"/>
                  <a:pt x="5219947" y="1205458"/>
                </a:cubicBezTo>
                <a:cubicBezTo>
                  <a:pt x="5244479" y="1393970"/>
                  <a:pt x="5226656" y="1496181"/>
                  <a:pt x="5219947" y="1768005"/>
                </a:cubicBezTo>
                <a:cubicBezTo>
                  <a:pt x="5213238" y="2039829"/>
                  <a:pt x="5219369" y="2142613"/>
                  <a:pt x="5219947" y="2330553"/>
                </a:cubicBezTo>
                <a:cubicBezTo>
                  <a:pt x="5220525" y="2518493"/>
                  <a:pt x="5199101" y="2735939"/>
                  <a:pt x="5219947" y="2893100"/>
                </a:cubicBezTo>
                <a:cubicBezTo>
                  <a:pt x="5032689" y="2890624"/>
                  <a:pt x="4842014" y="2908833"/>
                  <a:pt x="4610953" y="2893100"/>
                </a:cubicBezTo>
                <a:cubicBezTo>
                  <a:pt x="4379892" y="2877367"/>
                  <a:pt x="4306230" y="2900080"/>
                  <a:pt x="4062859" y="2893100"/>
                </a:cubicBezTo>
                <a:cubicBezTo>
                  <a:pt x="3819488" y="2886120"/>
                  <a:pt x="3667587" y="2899515"/>
                  <a:pt x="3514764" y="2893100"/>
                </a:cubicBezTo>
                <a:cubicBezTo>
                  <a:pt x="3361942" y="2886685"/>
                  <a:pt x="3111304" y="2868418"/>
                  <a:pt x="2936220" y="2893100"/>
                </a:cubicBezTo>
                <a:cubicBezTo>
                  <a:pt x="2761136" y="2917782"/>
                  <a:pt x="2444604" y="2886045"/>
                  <a:pt x="2174978" y="2893100"/>
                </a:cubicBezTo>
                <a:cubicBezTo>
                  <a:pt x="1996754" y="2904698"/>
                  <a:pt x="1737727" y="2912975"/>
                  <a:pt x="1522485" y="2893100"/>
                </a:cubicBezTo>
                <a:cubicBezTo>
                  <a:pt x="1307243" y="2873225"/>
                  <a:pt x="1095121" y="2869242"/>
                  <a:pt x="869991" y="2893100"/>
                </a:cubicBezTo>
                <a:lnTo>
                  <a:pt x="869991" y="2893100"/>
                </a:lnTo>
                <a:cubicBezTo>
                  <a:pt x="665924" y="2888150"/>
                  <a:pt x="652090" y="2903420"/>
                  <a:pt x="434996" y="2893100"/>
                </a:cubicBezTo>
                <a:cubicBezTo>
                  <a:pt x="217902" y="2882780"/>
                  <a:pt x="125290" y="2908568"/>
                  <a:pt x="0" y="2893100"/>
                </a:cubicBezTo>
                <a:cubicBezTo>
                  <a:pt x="5631" y="2621194"/>
                  <a:pt x="5862" y="2459801"/>
                  <a:pt x="0" y="2313676"/>
                </a:cubicBezTo>
                <a:cubicBezTo>
                  <a:pt x="-5862" y="2167551"/>
                  <a:pt x="2182" y="1937099"/>
                  <a:pt x="0" y="1768005"/>
                </a:cubicBezTo>
                <a:cubicBezTo>
                  <a:pt x="-2182" y="1598911"/>
                  <a:pt x="1970" y="1394320"/>
                  <a:pt x="0" y="1205458"/>
                </a:cubicBezTo>
                <a:cubicBezTo>
                  <a:pt x="-127532" y="1160878"/>
                  <a:pt x="-291866" y="1035155"/>
                  <a:pt x="-444210" y="982710"/>
                </a:cubicBezTo>
                <a:cubicBezTo>
                  <a:pt x="-596554" y="930265"/>
                  <a:pt x="-660445" y="861590"/>
                  <a:pt x="-871000" y="768697"/>
                </a:cubicBezTo>
                <a:cubicBezTo>
                  <a:pt x="-772274" y="727851"/>
                  <a:pt x="-642388" y="706762"/>
                  <a:pt x="-435500" y="625440"/>
                </a:cubicBezTo>
                <a:cubicBezTo>
                  <a:pt x="-228612" y="544118"/>
                  <a:pt x="-137992" y="525304"/>
                  <a:pt x="0" y="482183"/>
                </a:cubicBezTo>
                <a:cubicBezTo>
                  <a:pt x="22477" y="259914"/>
                  <a:pt x="13800" y="166681"/>
                  <a:pt x="0" y="0"/>
                </a:cubicBezTo>
                <a:close/>
              </a:path>
            </a:pathLst>
          </a:custGeom>
          <a:solidFill>
            <a:srgbClr val="3B9286"/>
          </a:solidFill>
          <a:ln>
            <a:extLst>
              <a:ext uri="{C807C97D-BFC1-408E-A445-0C87EB9F89A2}">
                <ask:lineSketchStyleProps xmlns:ask="http://schemas.microsoft.com/office/drawing/2018/sketchyshapes" sd="1219033472">
                  <a:prstGeom prst="wedgeRectCallout">
                    <a:avLst>
                      <a:gd name="adj1" fmla="val -66686"/>
                      <a:gd name="adj2" fmla="val -2343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1" name="Google Shape;801;p37">
            <a:extLst>
              <a:ext uri="{C183D7F6-B498-43B3-948B-1728B52AA6E4}">
                <adec:decorative xmlns:adec="http://schemas.microsoft.com/office/drawing/2017/decorative" val="1"/>
              </a:ext>
            </a:extLst>
          </p:cNvPr>
          <p:cNvSpPr/>
          <p:nvPr/>
        </p:nvSpPr>
        <p:spPr>
          <a:xfrm>
            <a:off x="743654" y="2102159"/>
            <a:ext cx="1785688" cy="1785688"/>
          </a:xfrm>
          <a:prstGeom prst="arc">
            <a:avLst>
              <a:gd name="adj1" fmla="val 16200000"/>
              <a:gd name="adj2" fmla="val 16193819"/>
            </a:avLst>
          </a:prstGeom>
          <a:noFill/>
          <a:ln w="114300"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802" name="Google Shape;802;p37">
            <a:extLst>
              <a:ext uri="{C183D7F6-B498-43B3-948B-1728B52AA6E4}">
                <adec:decorative xmlns:adec="http://schemas.microsoft.com/office/drawing/2017/decorative" val="1"/>
              </a:ext>
            </a:extLst>
          </p:cNvPr>
          <p:cNvSpPr/>
          <p:nvPr/>
        </p:nvSpPr>
        <p:spPr>
          <a:xfrm>
            <a:off x="750553" y="2102159"/>
            <a:ext cx="1778788" cy="1778788"/>
          </a:xfrm>
          <a:prstGeom prst="arc">
            <a:avLst>
              <a:gd name="adj1" fmla="val 5875380"/>
              <a:gd name="adj2" fmla="val 4354603"/>
            </a:avLst>
          </a:prstGeom>
          <a:noFill/>
          <a:ln w="2286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8" name="Google Shape;801;p37">
            <a:extLst>
              <a:ext uri="{FF2B5EF4-FFF2-40B4-BE49-F238E27FC236}">
                <a16:creationId xmlns:a16="http://schemas.microsoft.com/office/drawing/2014/main" id="{BA385F85-F908-3BE2-7EDC-D266C1F522C8}"/>
              </a:ext>
              <a:ext uri="{C183D7F6-B498-43B3-948B-1728B52AA6E4}">
                <adec:decorative xmlns:adec="http://schemas.microsoft.com/office/drawing/2017/decorative" val="1"/>
              </a:ext>
            </a:extLst>
          </p:cNvPr>
          <p:cNvSpPr/>
          <p:nvPr/>
        </p:nvSpPr>
        <p:spPr>
          <a:xfrm>
            <a:off x="736755" y="4530612"/>
            <a:ext cx="1785688" cy="1785688"/>
          </a:xfrm>
          <a:prstGeom prst="arc">
            <a:avLst>
              <a:gd name="adj1" fmla="val 16200000"/>
              <a:gd name="adj2" fmla="val 16193819"/>
            </a:avLst>
          </a:prstGeom>
          <a:noFill/>
          <a:ln w="114300"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9" name="Google Shape;802;p37">
            <a:extLst>
              <a:ext uri="{FF2B5EF4-FFF2-40B4-BE49-F238E27FC236}">
                <a16:creationId xmlns:a16="http://schemas.microsoft.com/office/drawing/2014/main" id="{006522E6-80D1-2EF2-1995-0F5117C4B827}"/>
              </a:ext>
              <a:ext uri="{C183D7F6-B498-43B3-948B-1728B52AA6E4}">
                <adec:decorative xmlns:adec="http://schemas.microsoft.com/office/drawing/2017/decorative" val="1"/>
              </a:ext>
            </a:extLst>
          </p:cNvPr>
          <p:cNvSpPr/>
          <p:nvPr/>
        </p:nvSpPr>
        <p:spPr>
          <a:xfrm>
            <a:off x="743654" y="4530612"/>
            <a:ext cx="1778788" cy="1778788"/>
          </a:xfrm>
          <a:prstGeom prst="arc">
            <a:avLst>
              <a:gd name="adj1" fmla="val 5875380"/>
              <a:gd name="adj2" fmla="val 4078681"/>
            </a:avLst>
          </a:prstGeom>
          <a:noFill/>
          <a:ln w="228600" cap="flat" cmpd="sng">
            <a:solidFill>
              <a:srgbClr val="147EA8"/>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 name="Google Shape;144;p18">
            <a:extLst>
              <a:ext uri="{FF2B5EF4-FFF2-40B4-BE49-F238E27FC236}">
                <a16:creationId xmlns:a16="http://schemas.microsoft.com/office/drawing/2014/main" id="{A6A62B30-1FED-3FE9-30CE-B4B297A4071A}"/>
              </a:ext>
              <a:ext uri="{C183D7F6-B498-43B3-948B-1728B52AA6E4}">
                <adec:decorative xmlns:adec="http://schemas.microsoft.com/office/drawing/2017/decorative" val="1"/>
              </a:ext>
            </a:extLst>
          </p:cNvPr>
          <p:cNvSpPr/>
          <p:nvPr/>
        </p:nvSpPr>
        <p:spPr>
          <a:xfrm>
            <a:off x="6924832" y="2138521"/>
            <a:ext cx="4356000" cy="1165812"/>
          </a:xfrm>
          <a:prstGeom prst="homePlate">
            <a:avLst>
              <a:gd name="adj" fmla="val 31974"/>
            </a:avLst>
          </a:prstGeom>
          <a:solidFill>
            <a:schemeClr val="accent1">
              <a:lumMod val="75000"/>
            </a:schemeClr>
          </a:solidFill>
          <a:ln>
            <a:noFill/>
          </a:ln>
        </p:spPr>
        <p:txBody>
          <a:bodyPr spcFirstLastPara="1" wrap="square" lIns="121900" tIns="121900" rIns="121900" bIns="121900" anchor="ctr" anchorCtr="0">
            <a:noAutofit/>
          </a:bodyPr>
          <a:lstStyle/>
          <a:p>
            <a:endParaRPr sz="2400"/>
          </a:p>
        </p:txBody>
      </p:sp>
      <p:sp>
        <p:nvSpPr>
          <p:cNvPr id="11" name="TextBox 10" descr="“Our staff regularly use materials offered by CADRE with families who are hoping to understand the complexities of special education.”&#10;&#10;“I so very much value the benefit of this dedicated Learning Community. Thank you, CADRE!”&#10;&#10;“We are short-staffed, have record complaints, and have no time to do anything additional.”&#10;&#10;“Changes are on our radar, but there are only so many hours in the day.” &#10;">
            <a:extLst>
              <a:ext uri="{FF2B5EF4-FFF2-40B4-BE49-F238E27FC236}">
                <a16:creationId xmlns:a16="http://schemas.microsoft.com/office/drawing/2014/main" id="{E45FFEF3-BF11-976C-BD18-E7011F5B043A}"/>
              </a:ext>
            </a:extLst>
          </p:cNvPr>
          <p:cNvSpPr txBox="1"/>
          <p:nvPr/>
        </p:nvSpPr>
        <p:spPr>
          <a:xfrm>
            <a:off x="6720858" y="3660676"/>
            <a:ext cx="5086350" cy="2893100"/>
          </a:xfrm>
          <a:prstGeom prst="rect">
            <a:avLst/>
          </a:prstGeom>
          <a:noFill/>
        </p:spPr>
        <p:txBody>
          <a:bodyPr wrap="square" rtlCol="0">
            <a:spAutoFit/>
          </a:bodyPr>
          <a:lstStyle/>
          <a:p>
            <a:r>
              <a:rPr lang="en-US" sz="1400" i="1" dirty="0">
                <a:solidFill>
                  <a:schemeClr val="bg1"/>
                </a:solidFill>
                <a:effectLst/>
                <a:latin typeface="Candara" panose="020E0502030303020204" pitchFamily="34" charset="0"/>
                <a:ea typeface="Times New Roman" panose="02020603050405020304" pitchFamily="18" charset="0"/>
              </a:rPr>
              <a:t>“Over time, the collection of information and exposure to webinars and speakers planned by CADRE have opened up my thoughts to different perspectives, effectively helping see the broader picture and approach collaboration for the groups involved. CADRE focuses on not just how to navigate the system, but also understanding the approach that others bring to a discussion or potential conflict.”</a:t>
            </a:r>
          </a:p>
          <a:p>
            <a:endParaRPr lang="en-US" sz="1400" i="1" dirty="0">
              <a:solidFill>
                <a:schemeClr val="bg1"/>
              </a:solidFill>
              <a:latin typeface="Candara" panose="020E0502030303020204" pitchFamily="34" charset="0"/>
            </a:endParaRPr>
          </a:p>
          <a:p>
            <a:r>
              <a:rPr lang="en-US" sz="1400" i="1" dirty="0">
                <a:solidFill>
                  <a:schemeClr val="bg1"/>
                </a:solidFill>
                <a:latin typeface="Candara" panose="020E0502030303020204" pitchFamily="34" charset="0"/>
              </a:rPr>
              <a:t>“In supporting our own staff at our PTIC, we utilize the CADRE website and CADRE resources throughout the year. We have embedded knowledge of CADRE information into the trainings we do with our education consultants. We often share the information with parents to help their understanding of dispute resolution as well.”</a:t>
            </a:r>
          </a:p>
        </p:txBody>
      </p:sp>
      <p:sp>
        <p:nvSpPr>
          <p:cNvPr id="4" name="Google Shape;161;p18">
            <a:extLst>
              <a:ext uri="{FF2B5EF4-FFF2-40B4-BE49-F238E27FC236}">
                <a16:creationId xmlns:a16="http://schemas.microsoft.com/office/drawing/2014/main" id="{321CD1E0-9794-9F23-73D3-69A9FF25124A}"/>
              </a:ext>
            </a:extLst>
          </p:cNvPr>
          <p:cNvSpPr txBox="1"/>
          <p:nvPr/>
        </p:nvSpPr>
        <p:spPr>
          <a:xfrm>
            <a:off x="7586504" y="2581353"/>
            <a:ext cx="3607359" cy="531600"/>
          </a:xfrm>
          <a:prstGeom prst="rect">
            <a:avLst/>
          </a:prstGeom>
          <a:noFill/>
          <a:ln>
            <a:noFill/>
          </a:ln>
        </p:spPr>
        <p:txBody>
          <a:bodyPr spcFirstLastPara="1" wrap="square" lIns="121900" tIns="121900" rIns="121900" bIns="121900" anchor="ctr" anchorCtr="0">
            <a:noAutofit/>
          </a:bodyPr>
          <a:lstStyle/>
          <a:p>
            <a:r>
              <a:rPr lang="en-US" sz="1600" dirty="0">
                <a:solidFill>
                  <a:srgbClr val="FFFFFF"/>
                </a:solidFill>
                <a:latin typeface="Candara" panose="020E0502030303020204" pitchFamily="34" charset="0"/>
                <a:ea typeface="Roboto"/>
                <a:cs typeface="Roboto"/>
                <a:sym typeface="Roboto"/>
              </a:rPr>
              <a:t>New queries submitted by subscribers to CADRE’s listservs. (</a:t>
            </a:r>
            <a:r>
              <a:rPr lang="en-US" sz="1600" i="1" dirty="0">
                <a:solidFill>
                  <a:srgbClr val="FFFFFF"/>
                </a:solidFill>
                <a:latin typeface="Candara" panose="020E0502030303020204" pitchFamily="34" charset="0"/>
                <a:ea typeface="Roboto"/>
                <a:cs typeface="Roboto"/>
                <a:sym typeface="Roboto"/>
              </a:rPr>
              <a:t>Goal: 30)</a:t>
            </a:r>
            <a:endParaRPr lang="en-US" sz="1600" dirty="0">
              <a:solidFill>
                <a:srgbClr val="FFFFFF"/>
              </a:solidFill>
              <a:latin typeface="Candara" panose="020E0502030303020204" pitchFamily="34" charset="0"/>
              <a:ea typeface="Roboto"/>
              <a:cs typeface="Roboto"/>
              <a:sym typeface="Roboto"/>
            </a:endParaRPr>
          </a:p>
        </p:txBody>
      </p:sp>
      <p:sp>
        <p:nvSpPr>
          <p:cNvPr id="6" name="TextBox 5">
            <a:extLst>
              <a:ext uri="{FF2B5EF4-FFF2-40B4-BE49-F238E27FC236}">
                <a16:creationId xmlns:a16="http://schemas.microsoft.com/office/drawing/2014/main" id="{1A340420-9699-68FE-BF17-1E389F8CF45C}"/>
              </a:ext>
            </a:extLst>
          </p:cNvPr>
          <p:cNvSpPr txBox="1"/>
          <p:nvPr/>
        </p:nvSpPr>
        <p:spPr>
          <a:xfrm>
            <a:off x="6994383" y="2429859"/>
            <a:ext cx="689049" cy="646331"/>
          </a:xfrm>
          <a:prstGeom prst="rect">
            <a:avLst/>
          </a:prstGeom>
          <a:noFill/>
        </p:spPr>
        <p:txBody>
          <a:bodyPr wrap="square" rtlCol="0">
            <a:spAutoFit/>
          </a:bodyPr>
          <a:lstStyle/>
          <a:p>
            <a:r>
              <a:rPr lang="en-US" sz="3600" b="1" dirty="0">
                <a:solidFill>
                  <a:schemeClr val="bg1"/>
                </a:solidFill>
                <a:latin typeface="Candara" panose="020E0502030303020204" pitchFamily="34" charset="0"/>
              </a:rPr>
              <a:t>40</a:t>
            </a:r>
          </a:p>
        </p:txBody>
      </p:sp>
      <p:sp>
        <p:nvSpPr>
          <p:cNvPr id="5" name="Google Shape;160;p18">
            <a:extLst>
              <a:ext uri="{FF2B5EF4-FFF2-40B4-BE49-F238E27FC236}">
                <a16:creationId xmlns:a16="http://schemas.microsoft.com/office/drawing/2014/main" id="{7C2CAD21-4FEA-206C-C9B2-57543ABD3533}"/>
              </a:ext>
            </a:extLst>
          </p:cNvPr>
          <p:cNvSpPr txBox="1"/>
          <p:nvPr/>
        </p:nvSpPr>
        <p:spPr>
          <a:xfrm>
            <a:off x="7683432" y="2157031"/>
            <a:ext cx="2838800" cy="365200"/>
          </a:xfrm>
          <a:prstGeom prst="rect">
            <a:avLst/>
          </a:prstGeom>
          <a:noFill/>
          <a:ln>
            <a:noFill/>
          </a:ln>
        </p:spPr>
        <p:txBody>
          <a:bodyPr spcFirstLastPara="1" wrap="square" lIns="121900" tIns="121900" rIns="121900" bIns="121900" anchor="ctr" anchorCtr="0">
            <a:noAutofit/>
          </a:bodyPr>
          <a:lstStyle/>
          <a:p>
            <a:r>
              <a:rPr lang="en" sz="2133" b="1" dirty="0">
                <a:solidFill>
                  <a:srgbClr val="FFFFFF"/>
                </a:solidFill>
                <a:latin typeface="Candara" panose="020E0502030303020204" pitchFamily="34" charset="0"/>
                <a:ea typeface="Fira Sans Condensed SemiBold"/>
                <a:cs typeface="Fira Sans Condensed SemiBold"/>
                <a:sym typeface="Fira Sans Condensed SemiBold"/>
              </a:rPr>
              <a:t>Listservs</a:t>
            </a:r>
            <a:endParaRPr sz="2133" b="1" dirty="0">
              <a:solidFill>
                <a:srgbClr val="FFFFFF"/>
              </a:solidFill>
              <a:latin typeface="Candara" panose="020E0502030303020204" pitchFamily="34" charset="0"/>
              <a:ea typeface="Fira Sans Condensed SemiBold"/>
              <a:cs typeface="Fira Sans Condensed SemiBold"/>
              <a:sym typeface="Fira Sans Condensed SemiBold"/>
            </a:endParaRPr>
          </a:p>
        </p:txBody>
      </p:sp>
      <p:sp>
        <p:nvSpPr>
          <p:cNvPr id="7" name="TextBox 6">
            <a:extLst>
              <a:ext uri="{FF2B5EF4-FFF2-40B4-BE49-F238E27FC236}">
                <a16:creationId xmlns:a16="http://schemas.microsoft.com/office/drawing/2014/main" id="{79D9457C-84D5-6CB6-9288-68E463026C04}"/>
              </a:ext>
            </a:extLst>
          </p:cNvPr>
          <p:cNvSpPr txBox="1"/>
          <p:nvPr/>
        </p:nvSpPr>
        <p:spPr>
          <a:xfrm>
            <a:off x="2927967" y="4694116"/>
            <a:ext cx="3061059" cy="1569660"/>
          </a:xfrm>
          <a:prstGeom prst="rect">
            <a:avLst/>
          </a:prstGeom>
          <a:noFill/>
        </p:spPr>
        <p:txBody>
          <a:bodyPr wrap="square">
            <a:spAutoFit/>
          </a:bodyPr>
          <a:lstStyle/>
          <a:p>
            <a:r>
              <a:rPr lang="en-US" sz="1600" dirty="0">
                <a:effectLst/>
                <a:latin typeface="Candara" panose="020E0502030303020204" pitchFamily="34" charset="0"/>
                <a:ea typeface="Times New Roman" panose="02020603050405020304" pitchFamily="18" charset="0"/>
              </a:rPr>
              <a:t>SEA/LA/PC representatives that engaged in CADRE targeted TA reported they have </a:t>
            </a:r>
            <a:r>
              <a:rPr lang="en-US" sz="1600" b="1" dirty="0">
                <a:effectLst/>
                <a:latin typeface="Candara" panose="020E0502030303020204" pitchFamily="34" charset="0"/>
                <a:ea typeface="Times New Roman" panose="02020603050405020304" pitchFamily="18" charset="0"/>
              </a:rPr>
              <a:t>improved their capacity to provide TA </a:t>
            </a:r>
            <a:r>
              <a:rPr lang="en-US" sz="1600" dirty="0">
                <a:effectLst/>
                <a:latin typeface="Candara" panose="020E0502030303020204" pitchFamily="34" charset="0"/>
                <a:ea typeface="Times New Roman" panose="02020603050405020304" pitchFamily="18" charset="0"/>
              </a:rPr>
              <a:t>to their target populations on DR options. </a:t>
            </a:r>
            <a:r>
              <a:rPr lang="en-US" sz="1400" b="1" i="1" dirty="0">
                <a:solidFill>
                  <a:srgbClr val="0070C0"/>
                </a:solidFill>
                <a:effectLst/>
                <a:latin typeface="Candara" panose="020E0502030303020204" pitchFamily="34" charset="0"/>
                <a:ea typeface="Times New Roman" panose="02020603050405020304" pitchFamily="18" charset="0"/>
              </a:rPr>
              <a:t>(Goal: 75%)</a:t>
            </a:r>
            <a:endParaRPr lang="en-US" sz="1400" b="1" i="1" dirty="0">
              <a:solidFill>
                <a:srgbClr val="0070C0"/>
              </a:solidFill>
              <a:latin typeface="Candara" panose="020E0502030303020204" pitchFamily="34" charset="0"/>
              <a:ea typeface="Roboto"/>
              <a:cs typeface="Roboto"/>
              <a:sym typeface="Roboto"/>
            </a:endParaRPr>
          </a:p>
        </p:txBody>
      </p:sp>
      <p:sp>
        <p:nvSpPr>
          <p:cNvPr id="10" name="Google Shape;803;p37">
            <a:extLst>
              <a:ext uri="{FF2B5EF4-FFF2-40B4-BE49-F238E27FC236}">
                <a16:creationId xmlns:a16="http://schemas.microsoft.com/office/drawing/2014/main" id="{BF04FD5A-D73B-FFB6-00E9-28E909377184}"/>
              </a:ext>
            </a:extLst>
          </p:cNvPr>
          <p:cNvSpPr txBox="1"/>
          <p:nvPr/>
        </p:nvSpPr>
        <p:spPr>
          <a:xfrm>
            <a:off x="775526" y="5107226"/>
            <a:ext cx="1778788" cy="625560"/>
          </a:xfrm>
          <a:prstGeom prst="rect">
            <a:avLst/>
          </a:prstGeom>
          <a:noFill/>
          <a:ln>
            <a:noFill/>
          </a:ln>
        </p:spPr>
        <p:txBody>
          <a:bodyPr spcFirstLastPara="1" wrap="square" lIns="121900" tIns="121900" rIns="121900" bIns="121900" anchor="ctr" anchorCtr="0">
            <a:noAutofit/>
          </a:bodyPr>
          <a:lstStyle/>
          <a:p>
            <a:pPr algn="ctr"/>
            <a:r>
              <a:rPr lang="en" sz="4800" b="1" dirty="0">
                <a:solidFill>
                  <a:schemeClr val="accent2">
                    <a:lumMod val="50000"/>
                  </a:schemeClr>
                </a:solidFill>
                <a:latin typeface="Fira Sans Condensed"/>
                <a:ea typeface="Fira Sans Condensed"/>
                <a:cs typeface="Fira Sans Condensed"/>
                <a:sym typeface="Fira Sans Condensed"/>
              </a:rPr>
              <a:t>87%</a:t>
            </a:r>
            <a:endParaRPr sz="4800" b="1" dirty="0">
              <a:solidFill>
                <a:schemeClr val="accent2">
                  <a:lumMod val="50000"/>
                </a:schemeClr>
              </a:solidFill>
              <a:latin typeface="Fira Sans Condensed"/>
              <a:ea typeface="Fira Sans Condensed"/>
              <a:cs typeface="Fira Sans Condensed"/>
              <a:sym typeface="Fira Sans Condensed"/>
            </a:endParaRPr>
          </a:p>
        </p:txBody>
      </p:sp>
      <p:sp>
        <p:nvSpPr>
          <p:cNvPr id="809" name="Google Shape;809;p37"/>
          <p:cNvSpPr txBox="1"/>
          <p:nvPr/>
        </p:nvSpPr>
        <p:spPr>
          <a:xfrm>
            <a:off x="2927966" y="2427844"/>
            <a:ext cx="3402495" cy="1053695"/>
          </a:xfrm>
          <a:prstGeom prst="rect">
            <a:avLst/>
          </a:prstGeom>
          <a:noFill/>
          <a:ln>
            <a:noFill/>
          </a:ln>
        </p:spPr>
        <p:txBody>
          <a:bodyPr spcFirstLastPara="1" wrap="square" lIns="121900" tIns="121900" rIns="121900" bIns="121900" anchor="ctr" anchorCtr="0">
            <a:noAutofit/>
          </a:bodyPr>
          <a:lstStyle/>
          <a:p>
            <a:pPr>
              <a:buClr>
                <a:schemeClr val="dk1"/>
              </a:buClr>
              <a:buSzPts val="1100"/>
            </a:pPr>
            <a:r>
              <a:rPr lang="en-US" sz="1600" dirty="0">
                <a:effectLst/>
                <a:latin typeface="Candara" panose="020E0502030303020204" pitchFamily="34" charset="0"/>
                <a:ea typeface="Times New Roman" panose="02020603050405020304" pitchFamily="18" charset="0"/>
              </a:rPr>
              <a:t>SEA/LA/PC representatives that engaged in CADRE targeted TA reported </a:t>
            </a:r>
            <a:r>
              <a:rPr lang="en-US" sz="1600" b="1" dirty="0">
                <a:effectLst/>
                <a:latin typeface="Candara" panose="020E0502030303020204" pitchFamily="34" charset="0"/>
                <a:ea typeface="Times New Roman" panose="02020603050405020304" pitchFamily="18" charset="0"/>
              </a:rPr>
              <a:t>improved collaboration</a:t>
            </a:r>
            <a:r>
              <a:rPr lang="en-US" sz="1600" dirty="0">
                <a:effectLst/>
                <a:latin typeface="Candara" panose="020E0502030303020204" pitchFamily="34" charset="0"/>
                <a:ea typeface="Times New Roman" panose="02020603050405020304" pitchFamily="18" charset="0"/>
              </a:rPr>
              <a:t> between educators, service providers, and parents. </a:t>
            </a:r>
            <a:r>
              <a:rPr lang="en-US" sz="1600" b="1" i="1" dirty="0">
                <a:solidFill>
                  <a:schemeClr val="accent4">
                    <a:lumMod val="75000"/>
                  </a:schemeClr>
                </a:solidFill>
                <a:effectLst/>
                <a:latin typeface="Candara" panose="020E0502030303020204" pitchFamily="34" charset="0"/>
                <a:ea typeface="Times New Roman" panose="02020603050405020304" pitchFamily="18" charset="0"/>
              </a:rPr>
              <a:t>(Goal: 75%)</a:t>
            </a:r>
            <a:endParaRPr lang="en-US" sz="1400" b="1" i="1" dirty="0">
              <a:solidFill>
                <a:schemeClr val="accent4">
                  <a:lumMod val="75000"/>
                </a:schemeClr>
              </a:solidFill>
              <a:latin typeface="Candara" panose="020E0502030303020204" pitchFamily="34" charset="0"/>
              <a:ea typeface="Roboto"/>
              <a:cs typeface="Roboto"/>
              <a:sym typeface="Roboto"/>
            </a:endParaRPr>
          </a:p>
        </p:txBody>
      </p:sp>
      <p:sp>
        <p:nvSpPr>
          <p:cNvPr id="803" name="Google Shape;803;p37"/>
          <p:cNvSpPr txBox="1"/>
          <p:nvPr/>
        </p:nvSpPr>
        <p:spPr>
          <a:xfrm>
            <a:off x="775526" y="2678773"/>
            <a:ext cx="1778788" cy="625560"/>
          </a:xfrm>
          <a:prstGeom prst="rect">
            <a:avLst/>
          </a:prstGeom>
          <a:noFill/>
          <a:ln>
            <a:noFill/>
          </a:ln>
        </p:spPr>
        <p:txBody>
          <a:bodyPr spcFirstLastPara="1" wrap="square" lIns="121900" tIns="121900" rIns="121900" bIns="121900" anchor="ctr" anchorCtr="0">
            <a:noAutofit/>
          </a:bodyPr>
          <a:lstStyle/>
          <a:p>
            <a:pPr algn="ctr"/>
            <a:r>
              <a:rPr lang="en" sz="4800" b="1" dirty="0">
                <a:solidFill>
                  <a:srgbClr val="006A5F"/>
                </a:solidFill>
                <a:latin typeface="Fira Sans Condensed"/>
                <a:ea typeface="Fira Sans Condensed"/>
                <a:cs typeface="Fira Sans Condensed"/>
                <a:sym typeface="Fira Sans Condensed"/>
              </a:rPr>
              <a:t>90%</a:t>
            </a:r>
            <a:endParaRPr sz="4800" b="1" dirty="0">
              <a:solidFill>
                <a:srgbClr val="006A5F"/>
              </a:solidFill>
              <a:latin typeface="Fira Sans Condensed"/>
              <a:ea typeface="Fira Sans Condensed"/>
              <a:cs typeface="Fira Sans Condensed"/>
              <a:sym typeface="Fira Sans Condensed"/>
            </a:endParaRPr>
          </a:p>
        </p:txBody>
      </p:sp>
      <p:sp>
        <p:nvSpPr>
          <p:cNvPr id="800" name="Google Shape;800;p37"/>
          <p:cNvSpPr txBox="1">
            <a:spLocks noGrp="1"/>
          </p:cNvSpPr>
          <p:nvPr>
            <p:ph type="title"/>
          </p:nvPr>
        </p:nvSpPr>
        <p:spPr>
          <a:xfrm>
            <a:off x="750553" y="492588"/>
            <a:ext cx="10972800" cy="1421712"/>
          </a:xfrm>
          <a:prstGeom prst="rect">
            <a:avLst/>
          </a:prstGeom>
        </p:spPr>
        <p:txBody>
          <a:bodyPr spcFirstLastPara="1" vert="horz" wrap="square" lIns="121900" tIns="121900" rIns="121900" bIns="121900" rtlCol="0" anchor="ctr" anchorCtr="0">
            <a:noAutofit/>
          </a:bodyPr>
          <a:lstStyle/>
          <a:p>
            <a:pPr algn="ctr">
              <a:spcBef>
                <a:spcPts val="0"/>
              </a:spcBef>
            </a:pPr>
            <a:r>
              <a:rPr lang="en" sz="4400" dirty="0">
                <a:solidFill>
                  <a:schemeClr val="dk1"/>
                </a:solidFill>
              </a:rPr>
              <a:t>Targeted TA: </a:t>
            </a:r>
            <a:br>
              <a:rPr lang="en" sz="4400" dirty="0">
                <a:solidFill>
                  <a:schemeClr val="dk1"/>
                </a:solidFill>
              </a:rPr>
            </a:br>
            <a:r>
              <a:rPr lang="en" sz="4400" dirty="0">
                <a:solidFill>
                  <a:schemeClr val="dk1"/>
                </a:solidFill>
              </a:rPr>
              <a:t>Parent Center &amp; SEA DR Learning Communities, webinars, jobs-a-like listservs</a:t>
            </a:r>
            <a:br>
              <a:rPr lang="en" sz="3200" b="1" dirty="0">
                <a:solidFill>
                  <a:schemeClr val="dk1"/>
                </a:solidFill>
                <a:latin typeface="Candara" panose="020E0502030303020204" pitchFamily="34" charset="0"/>
              </a:rPr>
            </a:br>
            <a:endParaRPr sz="1400" b="1" dirty="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3C1F26-ECE7-D290-91B4-CCD7935B23C9}"/>
              </a:ext>
            </a:extLst>
          </p:cNvPr>
          <p:cNvSpPr txBox="1"/>
          <p:nvPr/>
        </p:nvSpPr>
        <p:spPr>
          <a:xfrm>
            <a:off x="4379975" y="308360"/>
            <a:ext cx="7491981" cy="6276676"/>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1600" dirty="0">
                <a:latin typeface="Candara" panose="020E0502030303020204" pitchFamily="34" charset="0"/>
              </a:rPr>
              <a:t>CADRE’s 25-year history of building trusting relationships allows us privileged access to view dispute resolution from multiple vantage points. CADRE was consistently highly rated in all metrics. CADRE remains a successful investment for providing accurate, meaningful, and high-quality technical assistance to stakeholders. The following representative statements from the March 2024 stakeholder survey conducted by CADRE’s External Evaluator support the value the Center holds to the field:</a:t>
            </a:r>
          </a:p>
          <a:p>
            <a:pPr marL="285750" indent="-285750" defTabSz="914400">
              <a:lnSpc>
                <a:spcPct val="90000"/>
              </a:lnSpc>
              <a:spcAft>
                <a:spcPts val="600"/>
              </a:spcAft>
              <a:buClr>
                <a:schemeClr val="accent1"/>
              </a:buClr>
              <a:buFont typeface="Arial" panose="020B0604020202020204" pitchFamily="34" charset="0"/>
              <a:buChar char="•"/>
            </a:pPr>
            <a:r>
              <a:rPr lang="en-US" sz="1600" i="1" dirty="0">
                <a:latin typeface="Candara" panose="020E0502030303020204" pitchFamily="34" charset="0"/>
              </a:rPr>
              <a:t>CADRE is an excellent partner with other TA centers and with state IDEA lead agencies. They are always willing to contribute and participate in TA activities and it is a pleasure to work with them and learn from them.</a:t>
            </a:r>
          </a:p>
          <a:p>
            <a:pPr marL="285750" indent="-285750" defTabSz="914400">
              <a:lnSpc>
                <a:spcPct val="90000"/>
              </a:lnSpc>
              <a:spcAft>
                <a:spcPts val="600"/>
              </a:spcAft>
              <a:buClr>
                <a:schemeClr val="accent1"/>
              </a:buClr>
              <a:buFont typeface="Arial" panose="020B0604020202020204" pitchFamily="34" charset="0"/>
              <a:buChar char="•"/>
            </a:pPr>
            <a:r>
              <a:rPr lang="en-US" sz="1600" i="1" dirty="0">
                <a:latin typeface="Candara" panose="020E0502030303020204" pitchFamily="34" charset="0"/>
              </a:rPr>
              <a:t>CADRE is made up of an incredibly caring and efficient team. They tackle new projects and think through the needs quite carefully. The reach out for stakeholder support and embed feedback in both responsive and creative ways. CADRE is not only doing great work around dispute resolution, but they are also an exemplar of an effective technical assistance center.</a:t>
            </a:r>
          </a:p>
          <a:p>
            <a:pPr marL="285750" indent="-285750" defTabSz="914400">
              <a:lnSpc>
                <a:spcPct val="90000"/>
              </a:lnSpc>
              <a:spcAft>
                <a:spcPts val="600"/>
              </a:spcAft>
              <a:buClr>
                <a:schemeClr val="accent1"/>
              </a:buClr>
              <a:buFont typeface="Arial" panose="020B0604020202020204" pitchFamily="34" charset="0"/>
              <a:buChar char="•"/>
            </a:pPr>
            <a:r>
              <a:rPr lang="en-US" sz="1600" i="1" dirty="0">
                <a:latin typeface="Candara" panose="020E0502030303020204" pitchFamily="34" charset="0"/>
              </a:rPr>
              <a:t>CADRE has an amazing team that has its pulse on the interests and needs of its key constituency groups and responds in a thoughtful and practical manner that expands knowledge and skills.</a:t>
            </a:r>
          </a:p>
          <a:p>
            <a:pPr marL="285750" indent="-285750" defTabSz="914400">
              <a:lnSpc>
                <a:spcPct val="90000"/>
              </a:lnSpc>
              <a:spcAft>
                <a:spcPts val="600"/>
              </a:spcAft>
              <a:buClr>
                <a:schemeClr val="accent1"/>
              </a:buClr>
              <a:buFont typeface="Arial" panose="020B0604020202020204" pitchFamily="34" charset="0"/>
              <a:buChar char="•"/>
            </a:pPr>
            <a:r>
              <a:rPr lang="en-US" sz="1600" i="1" dirty="0">
                <a:latin typeface="Candara" panose="020E0502030303020204" pitchFamily="34" charset="0"/>
              </a:rPr>
              <a:t>CADRE is our main go-to when it comes to Dispute Resolution. They are very trustworthy, professional, and their resources are very useful.</a:t>
            </a:r>
          </a:p>
          <a:p>
            <a:pPr marL="285750" indent="-285750" defTabSz="914400">
              <a:lnSpc>
                <a:spcPct val="90000"/>
              </a:lnSpc>
              <a:spcAft>
                <a:spcPts val="600"/>
              </a:spcAft>
              <a:buClr>
                <a:schemeClr val="accent1"/>
              </a:buClr>
              <a:buFont typeface="Arial" panose="020B0604020202020204" pitchFamily="34" charset="0"/>
              <a:buChar char="•"/>
            </a:pPr>
            <a:r>
              <a:rPr lang="en-US" sz="1600" i="1" dirty="0">
                <a:latin typeface="Candara" panose="020E0502030303020204" pitchFamily="34" charset="0"/>
              </a:rPr>
              <a:t>I say this every year, but CADRE is the best value program OSEP has. The grant amount is not huge, yet the team capitalizes on every grant dollar. I am always, always, impressed with the caliber of their work. They are intelligent, committed staff, who consistently provide excellent work. They are also open to and interested in getting feedback. I hope OSEP fully appreciates them! </a:t>
            </a:r>
          </a:p>
        </p:txBody>
      </p:sp>
      <p:pic>
        <p:nvPicPr>
          <p:cNvPr id="21" name="Graphic 20">
            <a:extLst>
              <a:ext uri="{FF2B5EF4-FFF2-40B4-BE49-F238E27FC236}">
                <a16:creationId xmlns:a16="http://schemas.microsoft.com/office/drawing/2014/main" id="{A778BC8B-013D-063B-874D-1E298B6CBF8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77304" y="4049804"/>
            <a:ext cx="1360652" cy="1360652"/>
          </a:xfrm>
          <a:prstGeom prst="rect">
            <a:avLst/>
          </a:prstGeom>
        </p:spPr>
      </p:pic>
      <p:sp>
        <p:nvSpPr>
          <p:cNvPr id="2" name="Title 1">
            <a:extLst>
              <a:ext uri="{FF2B5EF4-FFF2-40B4-BE49-F238E27FC236}">
                <a16:creationId xmlns:a16="http://schemas.microsoft.com/office/drawing/2014/main" id="{F2B7C74A-1449-2F00-8F4C-B03CAE34BE40}"/>
              </a:ext>
            </a:extLst>
          </p:cNvPr>
          <p:cNvSpPr>
            <a:spLocks noGrp="1"/>
          </p:cNvSpPr>
          <p:nvPr>
            <p:ph type="title"/>
          </p:nvPr>
        </p:nvSpPr>
        <p:spPr>
          <a:xfrm>
            <a:off x="310039" y="308360"/>
            <a:ext cx="3569983" cy="5723316"/>
          </a:xfrm>
        </p:spPr>
        <p:txBody>
          <a:bodyPr vert="horz" lIns="91440" tIns="45720" rIns="91440" bIns="45720" rtlCol="0" anchor="ctr">
            <a:normAutofit/>
          </a:bodyPr>
          <a:lstStyle/>
          <a:p>
            <a:r>
              <a:rPr lang="en-US" sz="6600" dirty="0">
                <a:solidFill>
                  <a:srgbClr val="FFFFFF"/>
                </a:solidFill>
              </a:rPr>
              <a:t>Executive statement</a:t>
            </a:r>
          </a:p>
        </p:txBody>
      </p:sp>
    </p:spTree>
    <p:extLst>
      <p:ext uri="{BB962C8B-B14F-4D97-AF65-F5344CB8AC3E}">
        <p14:creationId xmlns:p14="http://schemas.microsoft.com/office/powerpoint/2010/main" val="716302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7" name="Straight Connector 36">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9" name="Rectangle 38">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CA1ED5-9E71-A763-FB3E-44A79F059138}"/>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6600" b="1" spc="200"/>
              <a:t>Objective two: </a:t>
            </a:r>
            <a:br>
              <a:rPr lang="en-US" sz="6600" spc="200"/>
            </a:br>
            <a:r>
              <a:rPr lang="en-US" sz="6600" spc="200"/>
              <a:t>Develop products and services that are responsive to identified Technical Assistance needs</a:t>
            </a:r>
          </a:p>
        </p:txBody>
      </p:sp>
      <p:cxnSp>
        <p:nvCxnSpPr>
          <p:cNvPr id="43" name="Straight Connector 42">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334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7" name="Straight Connector 56">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DC5CEC2-D5AC-726A-5197-2A437A3CABFB}"/>
              </a:ext>
            </a:extLst>
          </p:cNvPr>
          <p:cNvSpPr>
            <a:spLocks noGrp="1"/>
          </p:cNvSpPr>
          <p:nvPr>
            <p:ph type="title"/>
          </p:nvPr>
        </p:nvSpPr>
        <p:spPr>
          <a:xfrm>
            <a:off x="1024128" y="585216"/>
            <a:ext cx="9720072" cy="1499616"/>
          </a:xfrm>
        </p:spPr>
        <p:txBody>
          <a:bodyPr vert="horz" lIns="91440" tIns="45720" rIns="91440" bIns="45720" rtlCol="0" anchor="ctr">
            <a:normAutofit/>
          </a:bodyPr>
          <a:lstStyle/>
          <a:p>
            <a:r>
              <a:rPr lang="en-US" kern="1200" cap="all" spc="100" baseline="0" dirty="0">
                <a:solidFill>
                  <a:schemeClr val="tx1">
                    <a:lumMod val="95000"/>
                    <a:lumOff val="5000"/>
                  </a:schemeClr>
                </a:solidFill>
                <a:latin typeface="+mj-lt"/>
                <a:ea typeface="+mj-ea"/>
                <a:cs typeface="+mj-cs"/>
              </a:rPr>
              <a:t>CADRE Products &amp; Services: </a:t>
            </a:r>
            <a:br>
              <a:rPr lang="en-US" kern="1200" cap="all" spc="100" baseline="0" dirty="0">
                <a:solidFill>
                  <a:schemeClr val="tx1">
                    <a:lumMod val="95000"/>
                    <a:lumOff val="5000"/>
                  </a:schemeClr>
                </a:solidFill>
                <a:latin typeface="+mj-lt"/>
                <a:ea typeface="+mj-ea"/>
                <a:cs typeface="+mj-cs"/>
              </a:rPr>
            </a:br>
            <a:r>
              <a:rPr lang="en-US" kern="1200" cap="all" spc="100" baseline="0" dirty="0">
                <a:solidFill>
                  <a:schemeClr val="tx1">
                    <a:lumMod val="95000"/>
                    <a:lumOff val="5000"/>
                  </a:schemeClr>
                </a:solidFill>
                <a:latin typeface="+mj-lt"/>
                <a:ea typeface="+mj-ea"/>
                <a:cs typeface="+mj-cs"/>
              </a:rPr>
              <a:t>Quality, relevance, usefulness</a:t>
            </a:r>
          </a:p>
        </p:txBody>
      </p:sp>
      <p:sp>
        <p:nvSpPr>
          <p:cNvPr id="11" name="Google Shape;802;p37">
            <a:extLst>
              <a:ext uri="{FF2B5EF4-FFF2-40B4-BE49-F238E27FC236}">
                <a16:creationId xmlns:a16="http://schemas.microsoft.com/office/drawing/2014/main" id="{AE57CB18-1137-F84E-B2E9-C1D27A3D82D6}"/>
              </a:ext>
              <a:ext uri="{C183D7F6-B498-43B3-948B-1728B52AA6E4}">
                <adec:decorative xmlns:adec="http://schemas.microsoft.com/office/drawing/2017/decorative" val="1"/>
              </a:ext>
            </a:extLst>
          </p:cNvPr>
          <p:cNvSpPr/>
          <p:nvPr/>
        </p:nvSpPr>
        <p:spPr>
          <a:xfrm>
            <a:off x="1324222" y="2286000"/>
            <a:ext cx="1138818" cy="1087356"/>
          </a:xfrm>
          <a:prstGeom prst="flowChartConnector">
            <a:avLst/>
          </a:prstGeom>
          <a:noFill/>
          <a:ln w="228600" cap="flat" cmpd="sng">
            <a:solidFill>
              <a:schemeClr val="accent4">
                <a:lumMod val="7500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1" name="Google Shape;802;p37">
            <a:extLst>
              <a:ext uri="{FF2B5EF4-FFF2-40B4-BE49-F238E27FC236}">
                <a16:creationId xmlns:a16="http://schemas.microsoft.com/office/drawing/2014/main" id="{27C5E0E2-0E62-C3C9-A032-42EFBC3285DF}"/>
              </a:ext>
              <a:ext uri="{C183D7F6-B498-43B3-948B-1728B52AA6E4}">
                <adec:decorative xmlns:adec="http://schemas.microsoft.com/office/drawing/2017/decorative" val="1"/>
              </a:ext>
            </a:extLst>
          </p:cNvPr>
          <p:cNvSpPr/>
          <p:nvPr/>
        </p:nvSpPr>
        <p:spPr>
          <a:xfrm>
            <a:off x="1359671" y="3686076"/>
            <a:ext cx="1138818" cy="1151083"/>
          </a:xfrm>
          <a:prstGeom prst="arc">
            <a:avLst>
              <a:gd name="adj1" fmla="val 5875380"/>
              <a:gd name="adj2" fmla="val 5473675"/>
            </a:avLst>
          </a:prstGeom>
          <a:noFill/>
          <a:ln w="228600" cap="flat" cmpd="sng">
            <a:solidFill>
              <a:schemeClr val="accent6">
                <a:lumMod val="7500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2" name="Google Shape;802;p37">
            <a:extLst>
              <a:ext uri="{FF2B5EF4-FFF2-40B4-BE49-F238E27FC236}">
                <a16:creationId xmlns:a16="http://schemas.microsoft.com/office/drawing/2014/main" id="{0DD64F68-0788-DBC1-DC68-8CE8A4484038}"/>
              </a:ext>
              <a:ext uri="{C183D7F6-B498-43B3-948B-1728B52AA6E4}">
                <adec:decorative xmlns:adec="http://schemas.microsoft.com/office/drawing/2017/decorative" val="1"/>
              </a:ext>
            </a:extLst>
          </p:cNvPr>
          <p:cNvSpPr/>
          <p:nvPr/>
        </p:nvSpPr>
        <p:spPr>
          <a:xfrm>
            <a:off x="6432042" y="2869461"/>
            <a:ext cx="1138818" cy="1151083"/>
          </a:xfrm>
          <a:prstGeom prst="arc">
            <a:avLst>
              <a:gd name="adj1" fmla="val 5875380"/>
              <a:gd name="adj2" fmla="val 5473675"/>
            </a:avLst>
          </a:prstGeom>
          <a:noFill/>
          <a:ln w="228600" cap="flat" cmpd="sng">
            <a:solidFill>
              <a:schemeClr val="accent6">
                <a:lumMod val="7500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3" name="Google Shape;802;p37">
            <a:extLst>
              <a:ext uri="{FF2B5EF4-FFF2-40B4-BE49-F238E27FC236}">
                <a16:creationId xmlns:a16="http://schemas.microsoft.com/office/drawing/2014/main" id="{E81B4A2F-C579-F259-0124-9F42AAA1F0A8}"/>
              </a:ext>
              <a:ext uri="{C183D7F6-B498-43B3-948B-1728B52AA6E4}">
                <adec:decorative xmlns:adec="http://schemas.microsoft.com/office/drawing/2017/decorative" val="1"/>
              </a:ext>
            </a:extLst>
          </p:cNvPr>
          <p:cNvSpPr/>
          <p:nvPr/>
        </p:nvSpPr>
        <p:spPr>
          <a:xfrm>
            <a:off x="1359670" y="5157642"/>
            <a:ext cx="1138818" cy="1151083"/>
          </a:xfrm>
          <a:prstGeom prst="arc">
            <a:avLst>
              <a:gd name="adj1" fmla="val 5875380"/>
              <a:gd name="adj2" fmla="val 5153778"/>
            </a:avLst>
          </a:prstGeom>
          <a:noFill/>
          <a:ln w="228600" cap="flat" cmpd="sng">
            <a:solidFill>
              <a:schemeClr val="accent2">
                <a:lumMod val="7500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 name="Google Shape;802;p37">
            <a:extLst>
              <a:ext uri="{FF2B5EF4-FFF2-40B4-BE49-F238E27FC236}">
                <a16:creationId xmlns:a16="http://schemas.microsoft.com/office/drawing/2014/main" id="{857D2936-78D2-6755-1819-4C63C0D0D0E7}"/>
              </a:ext>
              <a:ext uri="{C183D7F6-B498-43B3-948B-1728B52AA6E4}">
                <adec:decorative xmlns:adec="http://schemas.microsoft.com/office/drawing/2017/decorative" val="1"/>
              </a:ext>
            </a:extLst>
          </p:cNvPr>
          <p:cNvSpPr/>
          <p:nvPr/>
        </p:nvSpPr>
        <p:spPr>
          <a:xfrm>
            <a:off x="6427228" y="4352880"/>
            <a:ext cx="1138818" cy="1151083"/>
          </a:xfrm>
          <a:prstGeom prst="arc">
            <a:avLst>
              <a:gd name="adj1" fmla="val 5875380"/>
              <a:gd name="adj2" fmla="val 5016263"/>
            </a:avLst>
          </a:prstGeom>
          <a:noFill/>
          <a:ln w="228600" cap="flat" cmpd="sng">
            <a:solidFill>
              <a:schemeClr val="accent2">
                <a:lumMod val="75000"/>
              </a:schemeClr>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 name="Google Shape;809;p37">
            <a:extLst>
              <a:ext uri="{FF2B5EF4-FFF2-40B4-BE49-F238E27FC236}">
                <a16:creationId xmlns:a16="http://schemas.microsoft.com/office/drawing/2014/main" id="{BA9B8824-A044-27BB-134E-FD3B594B361F}"/>
              </a:ext>
            </a:extLst>
          </p:cNvPr>
          <p:cNvSpPr txBox="1"/>
          <p:nvPr/>
        </p:nvSpPr>
        <p:spPr>
          <a:xfrm>
            <a:off x="7728766" y="4380282"/>
            <a:ext cx="2820209" cy="938008"/>
          </a:xfrm>
          <a:prstGeom prst="rect">
            <a:avLst/>
          </a:prstGeom>
          <a:noFill/>
          <a:ln>
            <a:noFill/>
          </a:ln>
        </p:spPr>
        <p:txBody>
          <a:bodyPr spcFirstLastPara="1" wrap="square" lIns="121900" tIns="121900" rIns="121900" bIns="121900" anchor="ctr" anchorCtr="0">
            <a:noAutofit/>
          </a:bodyPr>
          <a:lstStyle/>
          <a:p>
            <a:pPr defTabSz="406908">
              <a:spcAft>
                <a:spcPts val="600"/>
              </a:spcAft>
              <a:buClr>
                <a:srgbClr val="000000"/>
              </a:buClr>
              <a:buSzPts val="1100"/>
            </a:pPr>
            <a:r>
              <a:rPr lang="en-US" sz="1600" kern="1200" dirty="0">
                <a:solidFill>
                  <a:schemeClr val="tx1"/>
                </a:solidFill>
                <a:latin typeface="Candara" panose="020E0502030303020204" pitchFamily="34" charset="0"/>
                <a:ea typeface="Roboto Medium"/>
                <a:cs typeface="Roboto Medium"/>
                <a:sym typeface="Roboto Medium"/>
              </a:rPr>
              <a:t>Parent center representatives reporting services are </a:t>
            </a:r>
            <a:r>
              <a:rPr lang="en-US" sz="1600" b="1" i="1" kern="1200" dirty="0">
                <a:solidFill>
                  <a:schemeClr val="tx1"/>
                </a:solidFill>
                <a:latin typeface="Candara" panose="020E0502030303020204" pitchFamily="34" charset="0"/>
                <a:ea typeface="Roboto Medium"/>
                <a:cs typeface="Roboto Medium"/>
                <a:sym typeface="Roboto Medium"/>
              </a:rPr>
              <a:t>useful</a:t>
            </a:r>
            <a:r>
              <a:rPr lang="en-US" sz="1600" i="1" kern="1200" dirty="0">
                <a:solidFill>
                  <a:schemeClr val="tx1"/>
                </a:solidFill>
                <a:latin typeface="Candara" panose="020E0502030303020204" pitchFamily="34" charset="0"/>
                <a:ea typeface="Roboto Medium"/>
                <a:cs typeface="Roboto Medium"/>
                <a:sym typeface="Roboto Medium"/>
              </a:rPr>
              <a:t>.</a:t>
            </a:r>
            <a:r>
              <a:rPr lang="en-US" sz="1600" b="1" i="1" kern="1200" dirty="0">
                <a:solidFill>
                  <a:schemeClr val="tx1"/>
                </a:solidFill>
                <a:latin typeface="Candara" panose="020E0502030303020204" pitchFamily="34" charset="0"/>
                <a:ea typeface="+mn-ea"/>
                <a:cs typeface="+mn-cs"/>
              </a:rPr>
              <a:t> </a:t>
            </a:r>
            <a:r>
              <a:rPr lang="en-US" sz="1600" b="1" i="1" kern="1200" dirty="0">
                <a:solidFill>
                  <a:schemeClr val="accent2">
                    <a:lumMod val="50000"/>
                  </a:schemeClr>
                </a:solidFill>
                <a:latin typeface="Candara" panose="020E0502030303020204" pitchFamily="34" charset="0"/>
                <a:ea typeface="+mn-ea"/>
                <a:cs typeface="+mn-cs"/>
              </a:rPr>
              <a:t>(Goal: 75%)</a:t>
            </a:r>
            <a:endParaRPr lang="en-US" b="1" i="1" dirty="0">
              <a:solidFill>
                <a:schemeClr val="accent2">
                  <a:lumMod val="50000"/>
                </a:schemeClr>
              </a:solidFill>
              <a:latin typeface="Candara" panose="020E0502030303020204" pitchFamily="34" charset="0"/>
              <a:ea typeface="Roboto Medium"/>
              <a:cs typeface="Roboto Medium"/>
              <a:sym typeface="Roboto Medium"/>
            </a:endParaRPr>
          </a:p>
        </p:txBody>
      </p:sp>
      <p:sp>
        <p:nvSpPr>
          <p:cNvPr id="18" name="Google Shape;803;p37">
            <a:extLst>
              <a:ext uri="{FF2B5EF4-FFF2-40B4-BE49-F238E27FC236}">
                <a16:creationId xmlns:a16="http://schemas.microsoft.com/office/drawing/2014/main" id="{94937402-B87C-7DF8-D2E3-A59FBF13A6E0}"/>
              </a:ext>
            </a:extLst>
          </p:cNvPr>
          <p:cNvSpPr txBox="1"/>
          <p:nvPr/>
        </p:nvSpPr>
        <p:spPr>
          <a:xfrm>
            <a:off x="6419910" y="4737482"/>
            <a:ext cx="1232823" cy="381881"/>
          </a:xfrm>
          <a:prstGeom prst="rect">
            <a:avLst/>
          </a:prstGeom>
          <a:noFill/>
          <a:ln>
            <a:noFill/>
          </a:ln>
        </p:spPr>
        <p:txBody>
          <a:bodyPr spcFirstLastPara="1" wrap="square" lIns="121900" tIns="121900" rIns="121900" bIns="121900" anchor="ctr" anchorCtr="0">
            <a:noAutofit/>
          </a:bodyPr>
          <a:lstStyle/>
          <a:p>
            <a:pPr algn="ctr" defTabSz="406908">
              <a:spcAft>
                <a:spcPts val="600"/>
              </a:spcAft>
            </a:pPr>
            <a:r>
              <a:rPr lang="en" sz="2492" b="1" kern="1200">
                <a:solidFill>
                  <a:srgbClr val="006156"/>
                </a:solidFill>
                <a:latin typeface="Fira Sans Condensed"/>
                <a:ea typeface="+mn-ea"/>
                <a:cs typeface="+mn-cs"/>
                <a:sym typeface="Fira Sans Condensed"/>
              </a:rPr>
              <a:t>96%</a:t>
            </a:r>
            <a:endParaRPr lang="en" sz="2800" b="1">
              <a:solidFill>
                <a:srgbClr val="006A5F"/>
              </a:solidFill>
              <a:latin typeface="Fira Sans Condensed"/>
              <a:ea typeface="Fira Sans Condensed"/>
              <a:cs typeface="Fira Sans Condensed"/>
              <a:sym typeface="Fira Sans Condensed"/>
            </a:endParaRPr>
          </a:p>
        </p:txBody>
      </p:sp>
      <p:sp>
        <p:nvSpPr>
          <p:cNvPr id="44" name="Google Shape;809;p37">
            <a:extLst>
              <a:ext uri="{FF2B5EF4-FFF2-40B4-BE49-F238E27FC236}">
                <a16:creationId xmlns:a16="http://schemas.microsoft.com/office/drawing/2014/main" id="{6BD46155-35F6-1706-7D85-E82F8F620591}"/>
              </a:ext>
            </a:extLst>
          </p:cNvPr>
          <p:cNvSpPr txBox="1"/>
          <p:nvPr/>
        </p:nvSpPr>
        <p:spPr>
          <a:xfrm>
            <a:off x="7728766" y="2911008"/>
            <a:ext cx="2820209" cy="938008"/>
          </a:xfrm>
          <a:prstGeom prst="rect">
            <a:avLst/>
          </a:prstGeom>
          <a:noFill/>
          <a:ln>
            <a:noFill/>
          </a:ln>
        </p:spPr>
        <p:txBody>
          <a:bodyPr spcFirstLastPara="1" wrap="square" lIns="121900" tIns="121900" rIns="121900" bIns="121900" anchor="ctr" anchorCtr="0">
            <a:noAutofit/>
          </a:bodyPr>
          <a:lstStyle/>
          <a:p>
            <a:pPr defTabSz="406908">
              <a:spcAft>
                <a:spcPts val="600"/>
              </a:spcAft>
              <a:buClr>
                <a:srgbClr val="000000"/>
              </a:buClr>
              <a:buSzPts val="1100"/>
            </a:pPr>
            <a:r>
              <a:rPr lang="en-US" sz="1600" kern="1200" dirty="0">
                <a:solidFill>
                  <a:schemeClr val="tx1"/>
                </a:solidFill>
                <a:latin typeface="Candara" panose="020E0502030303020204" pitchFamily="34" charset="0"/>
                <a:ea typeface="Roboto Medium"/>
                <a:cs typeface="Roboto Medium"/>
                <a:sym typeface="Roboto Medium"/>
              </a:rPr>
              <a:t>Parent center representatives reporting products are </a:t>
            </a:r>
            <a:r>
              <a:rPr lang="en-US" sz="1600" b="1" i="1" kern="1200" dirty="0">
                <a:solidFill>
                  <a:schemeClr val="tx1"/>
                </a:solidFill>
                <a:latin typeface="Candara" panose="020E0502030303020204" pitchFamily="34" charset="0"/>
                <a:ea typeface="Roboto Medium"/>
                <a:cs typeface="Roboto Medium"/>
                <a:sym typeface="Roboto Medium"/>
              </a:rPr>
              <a:t>useful</a:t>
            </a:r>
            <a:r>
              <a:rPr lang="en-US" sz="1600" i="1" kern="1200" dirty="0">
                <a:solidFill>
                  <a:schemeClr val="tx1"/>
                </a:solidFill>
                <a:latin typeface="Candara" panose="020E0502030303020204" pitchFamily="34" charset="0"/>
                <a:ea typeface="Roboto Medium"/>
                <a:cs typeface="Roboto Medium"/>
                <a:sym typeface="Roboto Medium"/>
              </a:rPr>
              <a:t>.</a:t>
            </a:r>
            <a:r>
              <a:rPr lang="en-US" sz="1600" b="1" i="1" kern="1200" dirty="0">
                <a:solidFill>
                  <a:schemeClr val="tx1"/>
                </a:solidFill>
                <a:latin typeface="Candara" panose="020E0502030303020204" pitchFamily="34" charset="0"/>
                <a:ea typeface="+mn-ea"/>
                <a:cs typeface="+mn-cs"/>
              </a:rPr>
              <a:t> </a:t>
            </a:r>
            <a:r>
              <a:rPr lang="en-US" sz="1600" b="1" i="1" kern="1200" dirty="0">
                <a:solidFill>
                  <a:schemeClr val="accent5">
                    <a:lumMod val="50000"/>
                  </a:schemeClr>
                </a:solidFill>
                <a:latin typeface="Candara" panose="020E0502030303020204" pitchFamily="34" charset="0"/>
                <a:ea typeface="+mn-ea"/>
                <a:cs typeface="+mn-cs"/>
              </a:rPr>
              <a:t>(Goal: 75%)</a:t>
            </a:r>
            <a:endParaRPr lang="en-US" b="1" i="1" dirty="0">
              <a:solidFill>
                <a:schemeClr val="accent5">
                  <a:lumMod val="50000"/>
                </a:schemeClr>
              </a:solidFill>
              <a:latin typeface="Candara" panose="020E0502030303020204" pitchFamily="34" charset="0"/>
              <a:ea typeface="Roboto Medium"/>
              <a:cs typeface="Roboto Medium"/>
              <a:sym typeface="Roboto Medium"/>
            </a:endParaRPr>
          </a:p>
        </p:txBody>
      </p:sp>
      <p:sp>
        <p:nvSpPr>
          <p:cNvPr id="43" name="Google Shape;803;p37">
            <a:extLst>
              <a:ext uri="{FF2B5EF4-FFF2-40B4-BE49-F238E27FC236}">
                <a16:creationId xmlns:a16="http://schemas.microsoft.com/office/drawing/2014/main" id="{DBBDD9E3-1AE0-6185-F370-E365C4430175}"/>
              </a:ext>
            </a:extLst>
          </p:cNvPr>
          <p:cNvSpPr txBox="1"/>
          <p:nvPr/>
        </p:nvSpPr>
        <p:spPr>
          <a:xfrm>
            <a:off x="6406492" y="3254063"/>
            <a:ext cx="1232823" cy="381881"/>
          </a:xfrm>
          <a:prstGeom prst="rect">
            <a:avLst/>
          </a:prstGeom>
          <a:noFill/>
          <a:ln>
            <a:noFill/>
          </a:ln>
        </p:spPr>
        <p:txBody>
          <a:bodyPr spcFirstLastPara="1" wrap="square" lIns="121900" tIns="121900" rIns="121900" bIns="121900" anchor="ctr" anchorCtr="0">
            <a:noAutofit/>
          </a:bodyPr>
          <a:lstStyle/>
          <a:p>
            <a:pPr algn="ctr" defTabSz="406908">
              <a:spcAft>
                <a:spcPts val="600"/>
              </a:spcAft>
            </a:pPr>
            <a:r>
              <a:rPr lang="en" sz="2492" b="1" kern="1200">
                <a:solidFill>
                  <a:srgbClr val="006156"/>
                </a:solidFill>
                <a:latin typeface="Fira Sans Condensed"/>
                <a:ea typeface="+mn-ea"/>
                <a:cs typeface="+mn-cs"/>
                <a:sym typeface="Fira Sans Condensed"/>
              </a:rPr>
              <a:t>98%</a:t>
            </a:r>
            <a:endParaRPr lang="en" sz="2800" b="1">
              <a:solidFill>
                <a:srgbClr val="006A5F"/>
              </a:solidFill>
              <a:latin typeface="Fira Sans Condensed"/>
              <a:ea typeface="Fira Sans Condensed"/>
              <a:cs typeface="Fira Sans Condensed"/>
              <a:sym typeface="Fira Sans Condensed"/>
            </a:endParaRPr>
          </a:p>
        </p:txBody>
      </p:sp>
      <p:sp>
        <p:nvSpPr>
          <p:cNvPr id="16" name="Google Shape;809;p37">
            <a:extLst>
              <a:ext uri="{FF2B5EF4-FFF2-40B4-BE49-F238E27FC236}">
                <a16:creationId xmlns:a16="http://schemas.microsoft.com/office/drawing/2014/main" id="{29E29DE1-F198-FA9E-788C-436E6163ED97}"/>
              </a:ext>
            </a:extLst>
          </p:cNvPr>
          <p:cNvSpPr txBox="1"/>
          <p:nvPr/>
        </p:nvSpPr>
        <p:spPr>
          <a:xfrm>
            <a:off x="2704508" y="5204934"/>
            <a:ext cx="2820209" cy="938008"/>
          </a:xfrm>
          <a:prstGeom prst="rect">
            <a:avLst/>
          </a:prstGeom>
          <a:noFill/>
          <a:ln>
            <a:noFill/>
          </a:ln>
        </p:spPr>
        <p:txBody>
          <a:bodyPr spcFirstLastPara="1" wrap="square" lIns="121900" tIns="121900" rIns="121900" bIns="121900" anchor="ctr" anchorCtr="0">
            <a:noAutofit/>
          </a:bodyPr>
          <a:lstStyle/>
          <a:p>
            <a:pPr defTabSz="406908">
              <a:spcAft>
                <a:spcPts val="600"/>
              </a:spcAft>
              <a:buClr>
                <a:srgbClr val="000000"/>
              </a:buClr>
              <a:buSzPts val="1100"/>
            </a:pPr>
            <a:r>
              <a:rPr lang="en-US" sz="1600" kern="1200" dirty="0">
                <a:solidFill>
                  <a:schemeClr val="tx1"/>
                </a:solidFill>
                <a:latin typeface="Candara" panose="020E0502030303020204" pitchFamily="34" charset="0"/>
                <a:ea typeface="Roboto Medium"/>
                <a:cs typeface="Roboto Medium"/>
                <a:sym typeface="Roboto Medium"/>
              </a:rPr>
              <a:t>SEA &amp; LA representatives reporting services are </a:t>
            </a:r>
            <a:r>
              <a:rPr lang="en-US" sz="1600" b="1" i="1" kern="1200" dirty="0">
                <a:solidFill>
                  <a:schemeClr val="tx1"/>
                </a:solidFill>
                <a:latin typeface="Candara" panose="020E0502030303020204" pitchFamily="34" charset="0"/>
                <a:ea typeface="Roboto Medium"/>
                <a:cs typeface="Roboto Medium"/>
                <a:sym typeface="Roboto Medium"/>
              </a:rPr>
              <a:t>highly relevant</a:t>
            </a:r>
            <a:r>
              <a:rPr lang="en-US" sz="1600" i="1" kern="1200" dirty="0">
                <a:solidFill>
                  <a:schemeClr val="tx1"/>
                </a:solidFill>
                <a:latin typeface="Candara" panose="020E0502030303020204" pitchFamily="34" charset="0"/>
                <a:ea typeface="Roboto Medium"/>
                <a:cs typeface="Roboto Medium"/>
                <a:sym typeface="Roboto Medium"/>
              </a:rPr>
              <a:t>.</a:t>
            </a:r>
            <a:r>
              <a:rPr lang="en-US" sz="1600" i="1" kern="1200" dirty="0">
                <a:solidFill>
                  <a:srgbClr val="555555"/>
                </a:solidFill>
                <a:latin typeface="Candara" panose="020E0502030303020204" pitchFamily="34" charset="0"/>
                <a:ea typeface="Roboto Medium"/>
                <a:cs typeface="Roboto Medium"/>
                <a:sym typeface="Roboto Medium"/>
              </a:rPr>
              <a:t> </a:t>
            </a:r>
            <a:r>
              <a:rPr lang="en-US" sz="1600" b="1" i="1" kern="1200" dirty="0">
                <a:solidFill>
                  <a:schemeClr val="accent2">
                    <a:lumMod val="75000"/>
                  </a:schemeClr>
                </a:solidFill>
                <a:latin typeface="Candara" panose="020E0502030303020204" pitchFamily="34" charset="0"/>
                <a:ea typeface="+mn-ea"/>
                <a:cs typeface="+mn-cs"/>
              </a:rPr>
              <a:t>(Goal: 75%)</a:t>
            </a:r>
            <a:endParaRPr lang="en-US" b="1" i="1" dirty="0">
              <a:solidFill>
                <a:schemeClr val="accent2">
                  <a:lumMod val="75000"/>
                </a:schemeClr>
              </a:solidFill>
              <a:latin typeface="Candara" panose="020E0502030303020204" pitchFamily="34" charset="0"/>
              <a:sym typeface="Roboto Medium"/>
            </a:endParaRPr>
          </a:p>
        </p:txBody>
      </p:sp>
      <p:sp>
        <p:nvSpPr>
          <p:cNvPr id="15" name="Google Shape;803;p37">
            <a:extLst>
              <a:ext uri="{FF2B5EF4-FFF2-40B4-BE49-F238E27FC236}">
                <a16:creationId xmlns:a16="http://schemas.microsoft.com/office/drawing/2014/main" id="{94DDA423-A109-F628-9640-CD4EDD5B793F}"/>
              </a:ext>
            </a:extLst>
          </p:cNvPr>
          <p:cNvSpPr txBox="1"/>
          <p:nvPr/>
        </p:nvSpPr>
        <p:spPr>
          <a:xfrm>
            <a:off x="1315650" y="5562134"/>
            <a:ext cx="1232823" cy="381881"/>
          </a:xfrm>
          <a:prstGeom prst="rect">
            <a:avLst/>
          </a:prstGeom>
          <a:noFill/>
          <a:ln>
            <a:noFill/>
          </a:ln>
        </p:spPr>
        <p:txBody>
          <a:bodyPr spcFirstLastPara="1" wrap="square" lIns="121900" tIns="121900" rIns="121900" bIns="121900" anchor="ctr" anchorCtr="0">
            <a:noAutofit/>
          </a:bodyPr>
          <a:lstStyle/>
          <a:p>
            <a:pPr algn="ctr" defTabSz="406908">
              <a:spcAft>
                <a:spcPts val="600"/>
              </a:spcAft>
            </a:pPr>
            <a:r>
              <a:rPr lang="en" sz="2492" b="1" kern="1200">
                <a:solidFill>
                  <a:srgbClr val="006156"/>
                </a:solidFill>
                <a:latin typeface="Fira Sans Condensed"/>
                <a:ea typeface="+mn-ea"/>
                <a:cs typeface="+mn-cs"/>
                <a:sym typeface="Fira Sans Condensed"/>
              </a:rPr>
              <a:t>97%</a:t>
            </a:r>
            <a:endParaRPr lang="en" sz="2800" b="1">
              <a:solidFill>
                <a:srgbClr val="006A5F"/>
              </a:solidFill>
              <a:latin typeface="Fira Sans Condensed"/>
              <a:ea typeface="Fira Sans Condensed"/>
              <a:cs typeface="Fira Sans Condensed"/>
              <a:sym typeface="Fira Sans Condensed"/>
            </a:endParaRPr>
          </a:p>
        </p:txBody>
      </p:sp>
      <p:sp>
        <p:nvSpPr>
          <p:cNvPr id="29" name="Google Shape;809;p37">
            <a:extLst>
              <a:ext uri="{FF2B5EF4-FFF2-40B4-BE49-F238E27FC236}">
                <a16:creationId xmlns:a16="http://schemas.microsoft.com/office/drawing/2014/main" id="{3B14F960-5F8A-51C3-0273-8247E4241B8A}"/>
              </a:ext>
            </a:extLst>
          </p:cNvPr>
          <p:cNvSpPr txBox="1"/>
          <p:nvPr/>
        </p:nvSpPr>
        <p:spPr>
          <a:xfrm>
            <a:off x="2704508" y="3734511"/>
            <a:ext cx="2820209" cy="938008"/>
          </a:xfrm>
          <a:prstGeom prst="rect">
            <a:avLst/>
          </a:prstGeom>
          <a:noFill/>
          <a:ln>
            <a:noFill/>
          </a:ln>
        </p:spPr>
        <p:txBody>
          <a:bodyPr spcFirstLastPara="1" wrap="square" lIns="121900" tIns="121900" rIns="121900" bIns="121900" anchor="ctr" anchorCtr="0">
            <a:noAutofit/>
          </a:bodyPr>
          <a:lstStyle/>
          <a:p>
            <a:pPr defTabSz="406908">
              <a:spcAft>
                <a:spcPts val="600"/>
              </a:spcAft>
              <a:buClr>
                <a:srgbClr val="000000"/>
              </a:buClr>
              <a:buSzPts val="1100"/>
            </a:pPr>
            <a:r>
              <a:rPr lang="en-US" sz="1600" kern="1200" dirty="0">
                <a:solidFill>
                  <a:schemeClr val="tx1"/>
                </a:solidFill>
                <a:latin typeface="Candara" panose="020E0502030303020204" pitchFamily="34" charset="0"/>
                <a:ea typeface="Roboto Medium"/>
                <a:cs typeface="Roboto Medium"/>
                <a:sym typeface="Roboto Medium"/>
              </a:rPr>
              <a:t>SEA &amp; LA representatives reporting products are </a:t>
            </a:r>
            <a:r>
              <a:rPr lang="en-US" sz="1600" b="1" i="1" kern="1200" dirty="0">
                <a:solidFill>
                  <a:schemeClr val="tx1"/>
                </a:solidFill>
                <a:latin typeface="Candara" panose="020E0502030303020204" pitchFamily="34" charset="0"/>
                <a:ea typeface="Roboto Medium"/>
                <a:cs typeface="Roboto Medium"/>
                <a:sym typeface="Roboto Medium"/>
              </a:rPr>
              <a:t>highly relevant</a:t>
            </a:r>
            <a:r>
              <a:rPr lang="en-US" sz="1600" i="1" kern="1200" dirty="0">
                <a:solidFill>
                  <a:schemeClr val="tx1"/>
                </a:solidFill>
                <a:latin typeface="Candara" panose="020E0502030303020204" pitchFamily="34" charset="0"/>
                <a:ea typeface="Roboto Medium"/>
                <a:cs typeface="Roboto Medium"/>
                <a:sym typeface="Roboto Medium"/>
              </a:rPr>
              <a:t>.</a:t>
            </a:r>
            <a:r>
              <a:rPr lang="en-US" sz="1600" i="1" kern="1200" dirty="0">
                <a:solidFill>
                  <a:srgbClr val="555555"/>
                </a:solidFill>
                <a:latin typeface="Candara" panose="020E0502030303020204" pitchFamily="34" charset="0"/>
                <a:ea typeface="Roboto Medium"/>
                <a:cs typeface="Roboto Medium"/>
                <a:sym typeface="Roboto Medium"/>
              </a:rPr>
              <a:t> </a:t>
            </a:r>
            <a:r>
              <a:rPr lang="en-US" sz="1600" b="1" i="1" kern="1200" dirty="0">
                <a:solidFill>
                  <a:schemeClr val="accent5">
                    <a:lumMod val="50000"/>
                  </a:schemeClr>
                </a:solidFill>
                <a:latin typeface="Candara" panose="020E0502030303020204" pitchFamily="34" charset="0"/>
                <a:ea typeface="+mn-ea"/>
                <a:cs typeface="+mn-cs"/>
              </a:rPr>
              <a:t>(Goal: 75%)</a:t>
            </a:r>
            <a:endParaRPr lang="en-US" b="1" i="1" dirty="0">
              <a:solidFill>
                <a:schemeClr val="accent5">
                  <a:lumMod val="50000"/>
                </a:schemeClr>
              </a:solidFill>
              <a:latin typeface="Candara" panose="020E0502030303020204" pitchFamily="34" charset="0"/>
              <a:sym typeface="Roboto Medium"/>
            </a:endParaRPr>
          </a:p>
        </p:txBody>
      </p:sp>
      <p:sp>
        <p:nvSpPr>
          <p:cNvPr id="28" name="Google Shape;803;p37">
            <a:extLst>
              <a:ext uri="{FF2B5EF4-FFF2-40B4-BE49-F238E27FC236}">
                <a16:creationId xmlns:a16="http://schemas.microsoft.com/office/drawing/2014/main" id="{141846D9-0CE3-BF33-DE3B-8CBCF76D4DBD}"/>
              </a:ext>
            </a:extLst>
          </p:cNvPr>
          <p:cNvSpPr txBox="1"/>
          <p:nvPr/>
        </p:nvSpPr>
        <p:spPr>
          <a:xfrm>
            <a:off x="1324222" y="4085864"/>
            <a:ext cx="1232823" cy="381881"/>
          </a:xfrm>
          <a:prstGeom prst="rect">
            <a:avLst/>
          </a:prstGeom>
          <a:noFill/>
          <a:ln>
            <a:noFill/>
          </a:ln>
        </p:spPr>
        <p:txBody>
          <a:bodyPr spcFirstLastPara="1" wrap="square" lIns="121900" tIns="121900" rIns="121900" bIns="121900" anchor="ctr" anchorCtr="0">
            <a:noAutofit/>
          </a:bodyPr>
          <a:lstStyle/>
          <a:p>
            <a:pPr algn="ctr" defTabSz="406908">
              <a:spcAft>
                <a:spcPts val="600"/>
              </a:spcAft>
            </a:pPr>
            <a:r>
              <a:rPr lang="en" sz="2492" b="1" kern="1200">
                <a:solidFill>
                  <a:srgbClr val="006156"/>
                </a:solidFill>
                <a:latin typeface="Fira Sans Condensed"/>
                <a:ea typeface="+mn-ea"/>
                <a:cs typeface="+mn-cs"/>
                <a:sym typeface="Fira Sans Condensed"/>
              </a:rPr>
              <a:t>98%</a:t>
            </a:r>
            <a:endParaRPr lang="en" sz="2800" b="1">
              <a:solidFill>
                <a:srgbClr val="006A5F"/>
              </a:solidFill>
              <a:latin typeface="Fira Sans Condensed"/>
              <a:ea typeface="Fira Sans Condensed"/>
              <a:cs typeface="Fira Sans Condensed"/>
              <a:sym typeface="Fira Sans Condensed"/>
            </a:endParaRPr>
          </a:p>
        </p:txBody>
      </p:sp>
      <p:sp>
        <p:nvSpPr>
          <p:cNvPr id="13" name="Google Shape;809;p37">
            <a:extLst>
              <a:ext uri="{FF2B5EF4-FFF2-40B4-BE49-F238E27FC236}">
                <a16:creationId xmlns:a16="http://schemas.microsoft.com/office/drawing/2014/main" id="{73747EE5-FC8A-BA18-BCE6-1AF648ED4123}"/>
              </a:ext>
            </a:extLst>
          </p:cNvPr>
          <p:cNvSpPr txBox="1"/>
          <p:nvPr/>
        </p:nvSpPr>
        <p:spPr>
          <a:xfrm>
            <a:off x="2704508" y="2286000"/>
            <a:ext cx="2820209" cy="938008"/>
          </a:xfrm>
          <a:prstGeom prst="rect">
            <a:avLst/>
          </a:prstGeom>
          <a:noFill/>
          <a:ln>
            <a:noFill/>
          </a:ln>
        </p:spPr>
        <p:txBody>
          <a:bodyPr spcFirstLastPara="1" wrap="square" lIns="121900" tIns="121900" rIns="121900" bIns="121900" anchor="ctr" anchorCtr="0">
            <a:noAutofit/>
          </a:bodyPr>
          <a:lstStyle/>
          <a:p>
            <a:pPr defTabSz="406908">
              <a:spcAft>
                <a:spcPts val="600"/>
              </a:spcAft>
              <a:buClr>
                <a:schemeClr val="dk1"/>
              </a:buClr>
              <a:buSzPts val="1100"/>
            </a:pPr>
            <a:r>
              <a:rPr lang="en-US" sz="1600" kern="1200" dirty="0">
                <a:solidFill>
                  <a:schemeClr val="tx1"/>
                </a:solidFill>
                <a:latin typeface="Candara" panose="020E0502030303020204" pitchFamily="34" charset="0"/>
                <a:ea typeface="+mn-ea"/>
                <a:cs typeface="+mn-cs"/>
              </a:rPr>
              <a:t>Advisory Board members that judge CADRE activities as </a:t>
            </a:r>
            <a:r>
              <a:rPr lang="en-US" sz="1600" b="1" i="1" kern="1200" dirty="0">
                <a:solidFill>
                  <a:schemeClr val="tx1"/>
                </a:solidFill>
                <a:latin typeface="Candara" panose="020E0502030303020204" pitchFamily="34" charset="0"/>
                <a:ea typeface="+mn-ea"/>
                <a:cs typeface="+mn-cs"/>
              </a:rPr>
              <a:t>high quality</a:t>
            </a:r>
            <a:r>
              <a:rPr lang="en-US" sz="1600" i="1" kern="1200" dirty="0">
                <a:solidFill>
                  <a:schemeClr val="tx1"/>
                </a:solidFill>
                <a:latin typeface="Candara" panose="020E0502030303020204" pitchFamily="34" charset="0"/>
                <a:ea typeface="+mn-ea"/>
                <a:cs typeface="+mn-cs"/>
              </a:rPr>
              <a:t>.</a:t>
            </a:r>
            <a:r>
              <a:rPr lang="en-US" sz="1600" b="1" i="1" kern="1200" dirty="0">
                <a:solidFill>
                  <a:schemeClr val="tx1"/>
                </a:solidFill>
                <a:latin typeface="Candara" panose="020E0502030303020204" pitchFamily="34" charset="0"/>
                <a:ea typeface="+mn-ea"/>
                <a:cs typeface="+mn-cs"/>
              </a:rPr>
              <a:t> </a:t>
            </a:r>
            <a:r>
              <a:rPr lang="en-US" sz="1600" b="1" i="1" kern="1200" dirty="0">
                <a:solidFill>
                  <a:schemeClr val="accent4">
                    <a:lumMod val="50000"/>
                  </a:schemeClr>
                </a:solidFill>
                <a:latin typeface="Candara" panose="020E0502030303020204" pitchFamily="34" charset="0"/>
                <a:ea typeface="+mn-ea"/>
                <a:cs typeface="+mn-cs"/>
              </a:rPr>
              <a:t>(Goal: 85%)</a:t>
            </a:r>
            <a:endParaRPr lang="en-US" sz="1600" b="1" i="1" dirty="0">
              <a:solidFill>
                <a:schemeClr val="accent4">
                  <a:lumMod val="50000"/>
                </a:schemeClr>
              </a:solidFill>
              <a:latin typeface="Candara" panose="020E0502030303020204" pitchFamily="34" charset="0"/>
              <a:ea typeface="Roboto"/>
              <a:cs typeface="Roboto"/>
              <a:sym typeface="Roboto"/>
            </a:endParaRPr>
          </a:p>
        </p:txBody>
      </p:sp>
      <p:sp>
        <p:nvSpPr>
          <p:cNvPr id="12" name="Google Shape;803;p37">
            <a:extLst>
              <a:ext uri="{FF2B5EF4-FFF2-40B4-BE49-F238E27FC236}">
                <a16:creationId xmlns:a16="http://schemas.microsoft.com/office/drawing/2014/main" id="{0BD40E5E-0529-3DA6-E7D4-7D8F4ABE5575}"/>
              </a:ext>
            </a:extLst>
          </p:cNvPr>
          <p:cNvSpPr txBox="1"/>
          <p:nvPr/>
        </p:nvSpPr>
        <p:spPr>
          <a:xfrm>
            <a:off x="1219162" y="2636282"/>
            <a:ext cx="1380286" cy="412409"/>
          </a:xfrm>
          <a:prstGeom prst="rect">
            <a:avLst/>
          </a:prstGeom>
          <a:noFill/>
          <a:ln>
            <a:noFill/>
          </a:ln>
        </p:spPr>
        <p:txBody>
          <a:bodyPr spcFirstLastPara="1" wrap="square" lIns="121900" tIns="121900" rIns="121900" bIns="121900" anchor="ctr" anchorCtr="0">
            <a:noAutofit/>
          </a:bodyPr>
          <a:lstStyle/>
          <a:p>
            <a:pPr algn="ctr" defTabSz="406908">
              <a:spcAft>
                <a:spcPts val="600"/>
              </a:spcAft>
            </a:pPr>
            <a:r>
              <a:rPr lang="en" sz="2492" b="1" kern="1200">
                <a:solidFill>
                  <a:srgbClr val="006156"/>
                </a:solidFill>
                <a:latin typeface="Fira Sans Condensed"/>
                <a:ea typeface="+mn-ea"/>
                <a:cs typeface="+mn-cs"/>
                <a:sym typeface="Fira Sans Condensed"/>
              </a:rPr>
              <a:t>100%</a:t>
            </a:r>
            <a:endParaRPr lang="en" sz="2800" b="1">
              <a:solidFill>
                <a:srgbClr val="006A5F"/>
              </a:solidFill>
              <a:latin typeface="Fira Sans Condensed"/>
              <a:ea typeface="Fira Sans Condensed"/>
              <a:cs typeface="Fira Sans Condensed"/>
              <a:sym typeface="Fira Sans Condensed"/>
            </a:endParaRPr>
          </a:p>
        </p:txBody>
      </p:sp>
    </p:spTree>
    <p:extLst>
      <p:ext uri="{BB962C8B-B14F-4D97-AF65-F5344CB8AC3E}">
        <p14:creationId xmlns:p14="http://schemas.microsoft.com/office/powerpoint/2010/main" val="424644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Google Shape;517;p28"/>
          <p:cNvSpPr txBox="1">
            <a:spLocks noGrp="1"/>
          </p:cNvSpPr>
          <p:nvPr>
            <p:ph type="title"/>
          </p:nvPr>
        </p:nvSpPr>
        <p:spPr>
          <a:xfrm>
            <a:off x="951243" y="791121"/>
            <a:ext cx="10289513" cy="642000"/>
          </a:xfrm>
          <a:prstGeom prst="rect">
            <a:avLst/>
          </a:prstGeom>
        </p:spPr>
        <p:txBody>
          <a:bodyPr spcFirstLastPara="1" vert="horz" wrap="square" lIns="121900" tIns="121900" rIns="121900" bIns="121900" rtlCol="0" anchor="ctr" anchorCtr="0">
            <a:noAutofit/>
          </a:bodyPr>
          <a:lstStyle/>
          <a:p>
            <a:pPr algn="ctr">
              <a:lnSpc>
                <a:spcPct val="100000"/>
              </a:lnSpc>
              <a:spcBef>
                <a:spcPts val="0"/>
              </a:spcBef>
            </a:pPr>
            <a:r>
              <a:rPr lang="en-US" sz="4000" dirty="0">
                <a:solidFill>
                  <a:schemeClr val="dk1"/>
                </a:solidFill>
              </a:rPr>
              <a:t>CADRE Contacts</a:t>
            </a:r>
            <a:br>
              <a:rPr lang="en-US" dirty="0">
                <a:solidFill>
                  <a:schemeClr val="dk1"/>
                </a:solidFill>
                <a:latin typeface="Candara" panose="020E0502030303020204" pitchFamily="34" charset="0"/>
              </a:rPr>
            </a:br>
            <a:r>
              <a:rPr kumimoji="0" lang="en-US" sz="1800" b="0" u="none" strike="noStrike" kern="1200" cap="all" spc="100" normalizeH="0" baseline="0" noProof="0" dirty="0">
                <a:ln>
                  <a:noFill/>
                </a:ln>
                <a:solidFill>
                  <a:prstClr val="black"/>
                </a:solidFill>
                <a:effectLst/>
                <a:uLnTx/>
                <a:uFillTx/>
                <a:ea typeface="+mj-ea"/>
                <a:cs typeface="+mj-cs"/>
              </a:rPr>
              <a:t>One month after the provision of CADRE TA, 85% of users will report that the assistance they received was of high quality, relevance, and usefulness</a:t>
            </a:r>
            <a:r>
              <a:rPr kumimoji="0" lang="en-US" sz="1400" b="0" i="1" u="none" strike="noStrike" kern="1200" cap="all" spc="100" normalizeH="0" baseline="0" noProof="0" dirty="0">
                <a:ln>
                  <a:noFill/>
                </a:ln>
                <a:solidFill>
                  <a:prstClr val="black"/>
                </a:solidFill>
                <a:effectLst/>
                <a:uLnTx/>
                <a:uFillTx/>
                <a:latin typeface="Candara" panose="020E0502030303020204" pitchFamily="34" charset="0"/>
                <a:ea typeface="+mj-ea"/>
                <a:cs typeface="+mj-cs"/>
              </a:rPr>
              <a:t>.</a:t>
            </a:r>
            <a:br>
              <a:rPr kumimoji="0" lang="en-US" sz="1400" b="0" i="0" u="none" strike="noStrike" kern="1200" cap="all" spc="100" normalizeH="0" baseline="0" noProof="0" dirty="0">
                <a:ln>
                  <a:noFill/>
                </a:ln>
                <a:solidFill>
                  <a:prstClr val="black"/>
                </a:solidFill>
                <a:effectLst/>
                <a:uLnTx/>
                <a:uFillTx/>
                <a:latin typeface="Candara" panose="020E0502030303020204" pitchFamily="34" charset="0"/>
                <a:ea typeface="+mj-ea"/>
                <a:cs typeface="+mj-cs"/>
              </a:rPr>
            </a:br>
            <a:endParaRPr lang="en-US" dirty="0">
              <a:solidFill>
                <a:schemeClr val="dk1"/>
              </a:solidFill>
              <a:latin typeface="Candara" panose="020E0502030303020204" pitchFamily="34" charset="0"/>
            </a:endParaRPr>
          </a:p>
        </p:txBody>
      </p:sp>
      <p:grpSp>
        <p:nvGrpSpPr>
          <p:cNvPr id="7" name="Group 6" descr="CADRE had 235 contact requests last year. 96% reported that the assistance they received was relevant. 96% reported that the assistance they received was relevant. 96% reported the assistance they received was high quality. ">
            <a:extLst>
              <a:ext uri="{FF2B5EF4-FFF2-40B4-BE49-F238E27FC236}">
                <a16:creationId xmlns:a16="http://schemas.microsoft.com/office/drawing/2014/main" id="{10A51863-272D-AFE1-8223-41BD827C0E4B}"/>
              </a:ext>
            </a:extLst>
          </p:cNvPr>
          <p:cNvGrpSpPr/>
          <p:nvPr/>
        </p:nvGrpSpPr>
        <p:grpSpPr>
          <a:xfrm>
            <a:off x="795799" y="1524515"/>
            <a:ext cx="9996116" cy="4746599"/>
            <a:chOff x="665170" y="1506771"/>
            <a:chExt cx="9996116" cy="4746599"/>
          </a:xfrm>
        </p:grpSpPr>
        <p:sp>
          <p:nvSpPr>
            <p:cNvPr id="2" name="Google Shape;296;p22">
              <a:extLst>
                <a:ext uri="{FF2B5EF4-FFF2-40B4-BE49-F238E27FC236}">
                  <a16:creationId xmlns:a16="http://schemas.microsoft.com/office/drawing/2014/main" id="{D1F80EA4-D9DD-D8EF-FBFD-636A8A499181}"/>
                </a:ext>
              </a:extLst>
            </p:cNvPr>
            <p:cNvSpPr/>
            <p:nvPr/>
          </p:nvSpPr>
          <p:spPr>
            <a:xfrm>
              <a:off x="3403883" y="1600973"/>
              <a:ext cx="5502512" cy="612325"/>
            </a:xfrm>
            <a:prstGeom prst="roundRect">
              <a:avLst>
                <a:gd name="adj" fmla="val 11451"/>
              </a:avLst>
            </a:pr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ndara" panose="020E0502030303020204" pitchFamily="34" charset="0"/>
              </a:endParaRPr>
            </a:p>
          </p:txBody>
        </p:sp>
        <p:sp>
          <p:nvSpPr>
            <p:cNvPr id="3" name="Google Shape;302;p22" descr="235 That's how many contact requests CADRE had last year!&#10;96  % of users report the assistance they received was relevant.&#10;96% of users report that the assistance they received was useful. &#10;96% of users report that the assistance they received was high quality. &#10;">
              <a:extLst>
                <a:ext uri="{FF2B5EF4-FFF2-40B4-BE49-F238E27FC236}">
                  <a16:creationId xmlns:a16="http://schemas.microsoft.com/office/drawing/2014/main" id="{DB5D3E4E-937E-6805-8167-FE4F7F28A79E}"/>
                </a:ext>
              </a:extLst>
            </p:cNvPr>
            <p:cNvSpPr txBox="1"/>
            <p:nvPr/>
          </p:nvSpPr>
          <p:spPr>
            <a:xfrm>
              <a:off x="3448357" y="1713986"/>
              <a:ext cx="738924" cy="2805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 sz="2200" b="1" dirty="0">
                  <a:solidFill>
                    <a:schemeClr val="bg1"/>
                  </a:solidFill>
                  <a:latin typeface="Candara" panose="020E0502030303020204" pitchFamily="34" charset="0"/>
                  <a:ea typeface="Fira Sans Extra Condensed"/>
                  <a:cs typeface="Fira Sans Extra Condensed"/>
                  <a:sym typeface="Fira Sans Extra Condensed"/>
                </a:rPr>
                <a:t>146</a:t>
              </a:r>
              <a:endParaRPr sz="2200" b="1" dirty="0">
                <a:solidFill>
                  <a:schemeClr val="bg1"/>
                </a:solidFill>
                <a:latin typeface="Candara" panose="020E0502030303020204" pitchFamily="34" charset="0"/>
                <a:ea typeface="Fira Sans Extra Condensed"/>
                <a:cs typeface="Fira Sans Extra Condensed"/>
                <a:sym typeface="Fira Sans Extra Condensed"/>
              </a:endParaRPr>
            </a:p>
          </p:txBody>
        </p:sp>
        <p:sp>
          <p:nvSpPr>
            <p:cNvPr id="4" name="Google Shape;303;p22" descr="235 That’s how many contact requests CADRE had last year!&#10;">
              <a:extLst>
                <a:ext uri="{FF2B5EF4-FFF2-40B4-BE49-F238E27FC236}">
                  <a16:creationId xmlns:a16="http://schemas.microsoft.com/office/drawing/2014/main" id="{05D00621-73CB-D6C8-464A-8DD78AF29910}"/>
                </a:ext>
              </a:extLst>
            </p:cNvPr>
            <p:cNvSpPr txBox="1"/>
            <p:nvPr/>
          </p:nvSpPr>
          <p:spPr>
            <a:xfrm>
              <a:off x="3910546" y="1506771"/>
              <a:ext cx="5063969" cy="75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100"/>
                <a:buNone/>
              </a:pPr>
              <a:r>
                <a:rPr lang="en" sz="1600" dirty="0">
                  <a:solidFill>
                    <a:schemeClr val="bg1"/>
                  </a:solidFill>
                  <a:latin typeface="Candara" panose="020E0502030303020204" pitchFamily="34" charset="0"/>
                  <a:ea typeface="Roboto"/>
                  <a:cs typeface="Roboto"/>
                  <a:sym typeface="Roboto"/>
                </a:rPr>
                <a:t>That’s how many </a:t>
              </a:r>
              <a:r>
                <a:rPr lang="en" sz="1600" b="1" dirty="0">
                  <a:solidFill>
                    <a:schemeClr val="bg1"/>
                  </a:solidFill>
                  <a:latin typeface="Candara" panose="020E0502030303020204" pitchFamily="34" charset="0"/>
                  <a:ea typeface="Roboto"/>
                  <a:cs typeface="Roboto"/>
                  <a:sym typeface="Roboto"/>
                </a:rPr>
                <a:t>contact requests </a:t>
              </a:r>
              <a:r>
                <a:rPr lang="en" sz="1600" dirty="0">
                  <a:solidFill>
                    <a:schemeClr val="bg1"/>
                  </a:solidFill>
                  <a:latin typeface="Candara" panose="020E0502030303020204" pitchFamily="34" charset="0"/>
                  <a:ea typeface="Roboto"/>
                  <a:cs typeface="Roboto"/>
                  <a:sym typeface="Roboto"/>
                </a:rPr>
                <a:t>CADRE had last year!</a:t>
              </a:r>
              <a:endParaRPr sz="1600" dirty="0">
                <a:solidFill>
                  <a:schemeClr val="bg1"/>
                </a:solidFill>
                <a:latin typeface="Candara" panose="020E0502030303020204" pitchFamily="34" charset="0"/>
                <a:ea typeface="Roboto"/>
                <a:cs typeface="Roboto"/>
                <a:sym typeface="Roboto"/>
              </a:endParaRPr>
            </a:p>
          </p:txBody>
        </p:sp>
        <p:grpSp>
          <p:nvGrpSpPr>
            <p:cNvPr id="6" name="Group 5">
              <a:extLst>
                <a:ext uri="{FF2B5EF4-FFF2-40B4-BE49-F238E27FC236}">
                  <a16:creationId xmlns:a16="http://schemas.microsoft.com/office/drawing/2014/main" id="{AADFB13C-ADAF-08EA-DB61-BF9952F5AB06}"/>
                </a:ext>
              </a:extLst>
            </p:cNvPr>
            <p:cNvGrpSpPr/>
            <p:nvPr/>
          </p:nvGrpSpPr>
          <p:grpSpPr>
            <a:xfrm>
              <a:off x="665170" y="2580583"/>
              <a:ext cx="9996116" cy="3672787"/>
              <a:chOff x="665170" y="2580583"/>
              <a:chExt cx="9996116" cy="3672787"/>
            </a:xfrm>
          </p:grpSpPr>
          <p:sp>
            <p:nvSpPr>
              <p:cNvPr id="518" name="Google Shape;518;p28"/>
              <p:cNvSpPr/>
              <p:nvPr/>
            </p:nvSpPr>
            <p:spPr>
              <a:xfrm>
                <a:off x="3311681" y="3902721"/>
                <a:ext cx="4948246" cy="912423"/>
              </a:xfrm>
              <a:prstGeom prst="roundRect">
                <a:avLst>
                  <a:gd name="adj" fmla="val 50000"/>
                </a:avLst>
              </a:prstGeom>
              <a:solidFill>
                <a:schemeClr val="accent3">
                  <a:lumMod val="75000"/>
                </a:schemeClr>
              </a:solidFill>
              <a:ln>
                <a:noFill/>
              </a:ln>
            </p:spPr>
            <p:txBody>
              <a:bodyPr spcFirstLastPara="1" wrap="square" lIns="121900" tIns="121900" rIns="121900" bIns="121900" anchor="ctr" anchorCtr="0">
                <a:noAutofit/>
              </a:bodyPr>
              <a:lstStyle/>
              <a:p>
                <a:endParaRPr sz="2400">
                  <a:latin typeface="Candara" panose="020E0502030303020204" pitchFamily="34" charset="0"/>
                </a:endParaRPr>
              </a:p>
            </p:txBody>
          </p:sp>
          <p:sp>
            <p:nvSpPr>
              <p:cNvPr id="519" name="Google Shape;519;p28"/>
              <p:cNvSpPr/>
              <p:nvPr/>
            </p:nvSpPr>
            <p:spPr>
              <a:xfrm>
                <a:off x="5597317" y="5231156"/>
                <a:ext cx="5063969" cy="1022214"/>
              </a:xfrm>
              <a:prstGeom prst="roundRect">
                <a:avLst>
                  <a:gd name="adj" fmla="val 50000"/>
                </a:avLst>
              </a:prstGeom>
              <a:solidFill>
                <a:schemeClr val="accent4"/>
              </a:solidFill>
              <a:ln>
                <a:noFill/>
              </a:ln>
            </p:spPr>
            <p:txBody>
              <a:bodyPr spcFirstLastPara="1" wrap="square" lIns="121900" tIns="121900" rIns="121900" bIns="121900" anchor="ctr" anchorCtr="0">
                <a:noAutofit/>
              </a:bodyPr>
              <a:lstStyle/>
              <a:p>
                <a:endParaRPr sz="2400">
                  <a:latin typeface="Candara" panose="020E0502030303020204" pitchFamily="34" charset="0"/>
                </a:endParaRPr>
              </a:p>
            </p:txBody>
          </p:sp>
          <p:sp>
            <p:nvSpPr>
              <p:cNvPr id="520" name="Google Shape;520;p28"/>
              <p:cNvSpPr/>
              <p:nvPr/>
            </p:nvSpPr>
            <p:spPr>
              <a:xfrm>
                <a:off x="665170" y="2580583"/>
                <a:ext cx="4996982" cy="862083"/>
              </a:xfrm>
              <a:prstGeom prst="roundRect">
                <a:avLst>
                  <a:gd name="adj" fmla="val 50000"/>
                </a:avLst>
              </a:prstGeom>
              <a:solidFill>
                <a:schemeClr val="accent2">
                  <a:lumMod val="75000"/>
                </a:schemeClr>
              </a:solidFill>
              <a:ln>
                <a:noFill/>
              </a:ln>
            </p:spPr>
            <p:txBody>
              <a:bodyPr spcFirstLastPara="1" wrap="square" lIns="121900" tIns="121900" rIns="121900" bIns="121900" anchor="ctr" anchorCtr="0">
                <a:noAutofit/>
              </a:bodyPr>
              <a:lstStyle/>
              <a:p>
                <a:endParaRPr sz="2400">
                  <a:latin typeface="Candara" panose="020E0502030303020204" pitchFamily="34" charset="0"/>
                </a:endParaRPr>
              </a:p>
            </p:txBody>
          </p:sp>
          <p:sp>
            <p:nvSpPr>
              <p:cNvPr id="523" name="Google Shape;523;p28"/>
              <p:cNvSpPr txBox="1"/>
              <p:nvPr/>
            </p:nvSpPr>
            <p:spPr>
              <a:xfrm>
                <a:off x="3261752" y="2758753"/>
                <a:ext cx="2400400" cy="498800"/>
              </a:xfrm>
              <a:prstGeom prst="rect">
                <a:avLst/>
              </a:prstGeom>
              <a:noFill/>
              <a:ln>
                <a:noFill/>
              </a:ln>
            </p:spPr>
            <p:txBody>
              <a:bodyPr spcFirstLastPara="1" wrap="square" lIns="121900" tIns="121900" rIns="121900" bIns="121900" anchor="ctr" anchorCtr="0">
                <a:noAutofit/>
              </a:bodyPr>
              <a:lstStyle/>
              <a:p>
                <a:pPr>
                  <a:buClr>
                    <a:srgbClr val="000000"/>
                  </a:buClr>
                  <a:buSzPts val="1100"/>
                </a:pPr>
                <a:r>
                  <a:rPr lang="en" sz="1600" dirty="0">
                    <a:solidFill>
                      <a:schemeClr val="lt1"/>
                    </a:solidFill>
                    <a:latin typeface="Candara" panose="020E0502030303020204" pitchFamily="34" charset="0"/>
                    <a:ea typeface="Roboto Medium"/>
                    <a:cs typeface="Roboto Medium"/>
                    <a:sym typeface="Roboto Medium"/>
                  </a:rPr>
                  <a:t>Report the assistance they received was relevant.</a:t>
                </a:r>
                <a:endParaRPr sz="1600" dirty="0">
                  <a:solidFill>
                    <a:schemeClr val="lt1"/>
                  </a:solidFill>
                  <a:latin typeface="Candara" panose="020E0502030303020204" pitchFamily="34" charset="0"/>
                  <a:ea typeface="Roboto Medium"/>
                  <a:cs typeface="Roboto Medium"/>
                  <a:sym typeface="Roboto Medium"/>
                </a:endParaRPr>
              </a:p>
            </p:txBody>
          </p:sp>
          <p:sp>
            <p:nvSpPr>
              <p:cNvPr id="525" name="Google Shape;525;p28"/>
              <p:cNvSpPr txBox="1"/>
              <p:nvPr/>
            </p:nvSpPr>
            <p:spPr>
              <a:xfrm>
                <a:off x="4390626" y="4118933"/>
                <a:ext cx="1200274" cy="480000"/>
              </a:xfrm>
              <a:prstGeom prst="rect">
                <a:avLst/>
              </a:prstGeom>
              <a:noFill/>
              <a:ln>
                <a:noFill/>
              </a:ln>
            </p:spPr>
            <p:txBody>
              <a:bodyPr spcFirstLastPara="1" wrap="square" lIns="121900" tIns="60933" rIns="121900" bIns="60933" anchor="ctr" anchorCtr="0">
                <a:noAutofit/>
              </a:bodyPr>
              <a:lstStyle/>
              <a:p>
                <a:pPr algn="r"/>
                <a:r>
                  <a:rPr lang="en" sz="2667" b="1" dirty="0">
                    <a:solidFill>
                      <a:srgbClr val="FFFFFF"/>
                    </a:solidFill>
                    <a:latin typeface="Candara" panose="020E0502030303020204" pitchFamily="34" charset="0"/>
                    <a:ea typeface="Fira Sans Condensed SemiBold"/>
                    <a:cs typeface="Fira Sans Condensed SemiBold"/>
                    <a:sym typeface="Fira Sans Condensed SemiBold"/>
                  </a:rPr>
                  <a:t>Useful</a:t>
                </a:r>
                <a:endParaRPr sz="2667" b="1" dirty="0">
                  <a:solidFill>
                    <a:srgbClr val="FFFFFF"/>
                  </a:solidFill>
                  <a:latin typeface="Candara" panose="020E0502030303020204" pitchFamily="34" charset="0"/>
                  <a:ea typeface="Fira Sans Condensed SemiBold"/>
                  <a:cs typeface="Fira Sans Condensed SemiBold"/>
                  <a:sym typeface="Fira Sans Condensed SemiBold"/>
                </a:endParaRPr>
              </a:p>
            </p:txBody>
          </p:sp>
          <p:sp>
            <p:nvSpPr>
              <p:cNvPr id="528" name="Google Shape;528;p28"/>
              <p:cNvSpPr txBox="1"/>
              <p:nvPr/>
            </p:nvSpPr>
            <p:spPr>
              <a:xfrm>
                <a:off x="6731727" y="5468067"/>
                <a:ext cx="1773379" cy="480000"/>
              </a:xfrm>
              <a:prstGeom prst="rect">
                <a:avLst/>
              </a:prstGeom>
              <a:noFill/>
              <a:ln>
                <a:noFill/>
              </a:ln>
            </p:spPr>
            <p:txBody>
              <a:bodyPr spcFirstLastPara="1" wrap="square" lIns="121900" tIns="60933" rIns="121900" bIns="60933" anchor="ctr" anchorCtr="0">
                <a:noAutofit/>
              </a:bodyPr>
              <a:lstStyle/>
              <a:p>
                <a:r>
                  <a:rPr lang="en" sz="2667" b="1" dirty="0">
                    <a:solidFill>
                      <a:srgbClr val="FFFFFF"/>
                    </a:solidFill>
                    <a:latin typeface="Candara" panose="020E0502030303020204" pitchFamily="34" charset="0"/>
                    <a:ea typeface="Fira Sans Condensed SemiBold"/>
                    <a:cs typeface="Fira Sans Condensed SemiBold"/>
                    <a:sym typeface="Fira Sans Condensed SemiBold"/>
                  </a:rPr>
                  <a:t>High Quality</a:t>
                </a:r>
                <a:endParaRPr sz="2667" b="1" dirty="0">
                  <a:solidFill>
                    <a:srgbClr val="FFFFFF"/>
                  </a:solidFill>
                  <a:latin typeface="Candara" panose="020E0502030303020204" pitchFamily="34" charset="0"/>
                  <a:ea typeface="Fira Sans Condensed SemiBold"/>
                  <a:cs typeface="Fira Sans Condensed SemiBold"/>
                  <a:sym typeface="Fira Sans Condensed SemiBold"/>
                </a:endParaRPr>
              </a:p>
            </p:txBody>
          </p:sp>
          <p:sp>
            <p:nvSpPr>
              <p:cNvPr id="530" name="Google Shape;530;p28"/>
              <p:cNvSpPr/>
              <p:nvPr/>
            </p:nvSpPr>
            <p:spPr>
              <a:xfrm>
                <a:off x="780655" y="2656674"/>
                <a:ext cx="988767" cy="702958"/>
              </a:xfrm>
              <a:prstGeom prst="ellipse">
                <a:avLst/>
              </a:prstGeom>
              <a:solidFill>
                <a:srgbClr val="FFFFFF"/>
              </a:solidFill>
              <a:ln>
                <a:noFill/>
              </a:ln>
            </p:spPr>
            <p:txBody>
              <a:bodyPr spcFirstLastPara="1" wrap="square" lIns="121900" tIns="60933" rIns="121900" bIns="60933" anchor="ctr" anchorCtr="0">
                <a:noAutofit/>
              </a:bodyPr>
              <a:lstStyle/>
              <a:p>
                <a:pPr algn="ctr"/>
                <a:r>
                  <a:rPr lang="en-US" b="1" dirty="0">
                    <a:latin typeface="Candara" panose="020E0502030303020204" pitchFamily="34" charset="0"/>
                    <a:ea typeface="Lato Light"/>
                    <a:cs typeface="Lato Light"/>
                    <a:sym typeface="Lato Light"/>
                  </a:rPr>
                  <a:t>100%</a:t>
                </a:r>
                <a:endParaRPr b="1" dirty="0">
                  <a:latin typeface="Candara" panose="020E0502030303020204" pitchFamily="34" charset="0"/>
                  <a:ea typeface="Lato Light"/>
                  <a:cs typeface="Lato Light"/>
                  <a:sym typeface="Lato Light"/>
                </a:endParaRPr>
              </a:p>
            </p:txBody>
          </p:sp>
          <p:sp>
            <p:nvSpPr>
              <p:cNvPr id="531" name="Google Shape;531;p28"/>
              <p:cNvSpPr txBox="1"/>
              <p:nvPr/>
            </p:nvSpPr>
            <p:spPr>
              <a:xfrm>
                <a:off x="1571588" y="2755985"/>
                <a:ext cx="1740093" cy="480000"/>
              </a:xfrm>
              <a:prstGeom prst="rect">
                <a:avLst/>
              </a:prstGeom>
              <a:noFill/>
              <a:ln>
                <a:noFill/>
              </a:ln>
            </p:spPr>
            <p:txBody>
              <a:bodyPr spcFirstLastPara="1" wrap="square" lIns="121900" tIns="60933" rIns="121900" bIns="60933" anchor="ctr" anchorCtr="0">
                <a:noAutofit/>
              </a:bodyPr>
              <a:lstStyle/>
              <a:p>
                <a:pPr algn="r"/>
                <a:r>
                  <a:rPr lang="en" sz="2667" b="1" dirty="0">
                    <a:solidFill>
                      <a:srgbClr val="FFFFFF"/>
                    </a:solidFill>
                    <a:latin typeface="Candara" panose="020E0502030303020204" pitchFamily="34" charset="0"/>
                    <a:ea typeface="Fira Sans Condensed SemiBold"/>
                    <a:cs typeface="Fira Sans Condensed SemiBold"/>
                    <a:sym typeface="Fira Sans Condensed SemiBold"/>
                  </a:rPr>
                  <a:t>Relevant</a:t>
                </a:r>
                <a:endParaRPr sz="2667" b="1" dirty="0">
                  <a:solidFill>
                    <a:srgbClr val="FFFFFF"/>
                  </a:solidFill>
                  <a:latin typeface="Candara" panose="020E0502030303020204" pitchFamily="34" charset="0"/>
                  <a:ea typeface="Fira Sans Condensed SemiBold"/>
                  <a:cs typeface="Fira Sans Condensed SemiBold"/>
                  <a:sym typeface="Fira Sans Condensed SemiBold"/>
                </a:endParaRPr>
              </a:p>
            </p:txBody>
          </p:sp>
          <p:sp>
            <p:nvSpPr>
              <p:cNvPr id="5" name="Google Shape;530;p28">
                <a:extLst>
                  <a:ext uri="{FF2B5EF4-FFF2-40B4-BE49-F238E27FC236}">
                    <a16:creationId xmlns:a16="http://schemas.microsoft.com/office/drawing/2014/main" id="{39E1CDFB-736E-7FBE-2AEF-85DC9791B36B}"/>
                  </a:ext>
                </a:extLst>
              </p:cNvPr>
              <p:cNvSpPr/>
              <p:nvPr/>
            </p:nvSpPr>
            <p:spPr>
              <a:xfrm>
                <a:off x="3406388" y="4007454"/>
                <a:ext cx="912986" cy="702958"/>
              </a:xfrm>
              <a:prstGeom prst="ellipse">
                <a:avLst/>
              </a:prstGeom>
              <a:solidFill>
                <a:srgbClr val="FFFFFF"/>
              </a:solidFill>
              <a:ln>
                <a:noFill/>
              </a:ln>
            </p:spPr>
            <p:txBody>
              <a:bodyPr spcFirstLastPara="1" wrap="square" lIns="121900" tIns="60933" rIns="121900" bIns="60933" anchor="ctr" anchorCtr="0">
                <a:noAutofit/>
              </a:bodyPr>
              <a:lstStyle/>
              <a:p>
                <a:pPr algn="ctr"/>
                <a:r>
                  <a:rPr lang="en-US" b="1" dirty="0">
                    <a:latin typeface="Candara" panose="020E0502030303020204" pitchFamily="34" charset="0"/>
                    <a:ea typeface="Lato Light"/>
                    <a:cs typeface="Lato Light"/>
                    <a:sym typeface="Lato Light"/>
                  </a:rPr>
                  <a:t>88%</a:t>
                </a:r>
                <a:endParaRPr b="1" dirty="0">
                  <a:latin typeface="Candara" panose="020E0502030303020204" pitchFamily="34" charset="0"/>
                  <a:ea typeface="Lato Light"/>
                  <a:cs typeface="Lato Light"/>
                  <a:sym typeface="Lato Light"/>
                </a:endParaRPr>
              </a:p>
            </p:txBody>
          </p:sp>
          <p:sp>
            <p:nvSpPr>
              <p:cNvPr id="9" name="Google Shape;530;p28">
                <a:extLst>
                  <a:ext uri="{FF2B5EF4-FFF2-40B4-BE49-F238E27FC236}">
                    <a16:creationId xmlns:a16="http://schemas.microsoft.com/office/drawing/2014/main" id="{36CFA4DD-2E09-D65A-FCCD-D04C87F1DC05}"/>
                  </a:ext>
                </a:extLst>
              </p:cNvPr>
              <p:cNvSpPr/>
              <p:nvPr/>
            </p:nvSpPr>
            <p:spPr>
              <a:xfrm>
                <a:off x="5707924" y="5409649"/>
                <a:ext cx="1023803" cy="702958"/>
              </a:xfrm>
              <a:prstGeom prst="ellipse">
                <a:avLst/>
              </a:prstGeom>
              <a:solidFill>
                <a:srgbClr val="FFFFFF"/>
              </a:solidFill>
              <a:ln>
                <a:noFill/>
              </a:ln>
            </p:spPr>
            <p:txBody>
              <a:bodyPr spcFirstLastPara="1" wrap="square" lIns="121900" tIns="60933" rIns="121900" bIns="60933" anchor="ctr" anchorCtr="0">
                <a:noAutofit/>
              </a:bodyPr>
              <a:lstStyle/>
              <a:p>
                <a:pPr algn="ctr"/>
                <a:r>
                  <a:rPr lang="en-US" b="1" dirty="0">
                    <a:latin typeface="Candara" panose="020E0502030303020204" pitchFamily="34" charset="0"/>
                    <a:ea typeface="Lato Light"/>
                    <a:cs typeface="Lato Light"/>
                    <a:sym typeface="Lato Light"/>
                  </a:rPr>
                  <a:t>94%</a:t>
                </a:r>
                <a:endParaRPr b="1" dirty="0">
                  <a:latin typeface="Candara" panose="020E0502030303020204" pitchFamily="34" charset="0"/>
                  <a:ea typeface="Lato Light"/>
                  <a:cs typeface="Lato Light"/>
                  <a:sym typeface="Lato Light"/>
                </a:endParaRPr>
              </a:p>
            </p:txBody>
          </p:sp>
          <p:sp>
            <p:nvSpPr>
              <p:cNvPr id="11" name="Google Shape;523;p28">
                <a:extLst>
                  <a:ext uri="{FF2B5EF4-FFF2-40B4-BE49-F238E27FC236}">
                    <a16:creationId xmlns:a16="http://schemas.microsoft.com/office/drawing/2014/main" id="{1C7560F6-2E1D-EACD-7810-5CD53869B8C3}"/>
                  </a:ext>
                </a:extLst>
              </p:cNvPr>
              <p:cNvSpPr txBox="1"/>
              <p:nvPr/>
            </p:nvSpPr>
            <p:spPr>
              <a:xfrm>
                <a:off x="5662152" y="4094150"/>
                <a:ext cx="2400400" cy="498800"/>
              </a:xfrm>
              <a:prstGeom prst="rect">
                <a:avLst/>
              </a:prstGeom>
              <a:noFill/>
              <a:ln>
                <a:noFill/>
              </a:ln>
            </p:spPr>
            <p:txBody>
              <a:bodyPr spcFirstLastPara="1" wrap="square" lIns="121900" tIns="121900" rIns="121900" bIns="121900" anchor="ctr" anchorCtr="0">
                <a:noAutofit/>
              </a:bodyPr>
              <a:lstStyle/>
              <a:p>
                <a:pPr>
                  <a:buClr>
                    <a:srgbClr val="000000"/>
                  </a:buClr>
                  <a:buSzPts val="1100"/>
                </a:pPr>
                <a:r>
                  <a:rPr lang="en" sz="1600" dirty="0">
                    <a:solidFill>
                      <a:schemeClr val="lt1"/>
                    </a:solidFill>
                    <a:latin typeface="Candara" panose="020E0502030303020204" pitchFamily="34" charset="0"/>
                    <a:ea typeface="Roboto Medium"/>
                    <a:cs typeface="Roboto Medium"/>
                    <a:sym typeface="Roboto Medium"/>
                  </a:rPr>
                  <a:t>Report the assistance they received was useful.</a:t>
                </a:r>
                <a:endParaRPr sz="1600" dirty="0">
                  <a:solidFill>
                    <a:schemeClr val="lt1"/>
                  </a:solidFill>
                  <a:latin typeface="Candara" panose="020E0502030303020204" pitchFamily="34" charset="0"/>
                  <a:ea typeface="Roboto Medium"/>
                  <a:cs typeface="Roboto Medium"/>
                  <a:sym typeface="Roboto Medium"/>
                </a:endParaRPr>
              </a:p>
            </p:txBody>
          </p:sp>
          <p:sp>
            <p:nvSpPr>
              <p:cNvPr id="12" name="Google Shape;523;p28">
                <a:extLst>
                  <a:ext uri="{FF2B5EF4-FFF2-40B4-BE49-F238E27FC236}">
                    <a16:creationId xmlns:a16="http://schemas.microsoft.com/office/drawing/2014/main" id="{E1EEE503-FED5-7C12-51F8-EF3D786FE84D}"/>
                  </a:ext>
                </a:extLst>
              </p:cNvPr>
              <p:cNvSpPr txBox="1"/>
              <p:nvPr/>
            </p:nvSpPr>
            <p:spPr>
              <a:xfrm>
                <a:off x="8129302" y="5468067"/>
                <a:ext cx="2400400" cy="498800"/>
              </a:xfrm>
              <a:prstGeom prst="rect">
                <a:avLst/>
              </a:prstGeom>
              <a:noFill/>
              <a:ln>
                <a:noFill/>
              </a:ln>
            </p:spPr>
            <p:txBody>
              <a:bodyPr spcFirstLastPara="1" wrap="square" lIns="121900" tIns="121900" rIns="121900" bIns="121900" anchor="ctr" anchorCtr="0">
                <a:noAutofit/>
              </a:bodyPr>
              <a:lstStyle/>
              <a:p>
                <a:pPr>
                  <a:buClr>
                    <a:srgbClr val="000000"/>
                  </a:buClr>
                  <a:buSzPts val="1100"/>
                </a:pPr>
                <a:r>
                  <a:rPr lang="en" sz="1600" dirty="0">
                    <a:solidFill>
                      <a:schemeClr val="lt1"/>
                    </a:solidFill>
                    <a:latin typeface="Candara" panose="020E0502030303020204" pitchFamily="34" charset="0"/>
                    <a:ea typeface="Roboto Medium"/>
                    <a:cs typeface="Roboto Medium"/>
                    <a:sym typeface="Roboto Medium"/>
                  </a:rPr>
                  <a:t>Report the assistance they received was high quality.</a:t>
                </a:r>
                <a:endParaRPr sz="1600" dirty="0">
                  <a:solidFill>
                    <a:schemeClr val="lt1"/>
                  </a:solidFill>
                  <a:latin typeface="Candara" panose="020E0502030303020204" pitchFamily="34" charset="0"/>
                  <a:ea typeface="Roboto Medium"/>
                  <a:cs typeface="Roboto Medium"/>
                  <a:sym typeface="Roboto Medium"/>
                </a:endParaRPr>
              </a:p>
            </p:txBody>
          </p:sp>
        </p:grpSp>
      </p:grpSp>
      <p:sp>
        <p:nvSpPr>
          <p:cNvPr id="16" name="Speech Bubble: Rectangle 15">
            <a:extLst>
              <a:ext uri="{FF2B5EF4-FFF2-40B4-BE49-F238E27FC236}">
                <a16:creationId xmlns:a16="http://schemas.microsoft.com/office/drawing/2014/main" id="{07DAC7C1-7137-6690-6BD9-23408DD0AAD2}"/>
              </a:ext>
            </a:extLst>
          </p:cNvPr>
          <p:cNvSpPr/>
          <p:nvPr/>
        </p:nvSpPr>
        <p:spPr>
          <a:xfrm>
            <a:off x="209886" y="3759572"/>
            <a:ext cx="2768659" cy="2767423"/>
          </a:xfrm>
          <a:custGeom>
            <a:avLst/>
            <a:gdLst>
              <a:gd name="connsiteX0" fmla="*/ 0 w 2768659"/>
              <a:gd name="connsiteY0" fmla="*/ 0 h 2767423"/>
              <a:gd name="connsiteX1" fmla="*/ 522200 w 2768659"/>
              <a:gd name="connsiteY1" fmla="*/ 0 h 2767423"/>
              <a:gd name="connsiteX2" fmla="*/ 1060550 w 2768659"/>
              <a:gd name="connsiteY2" fmla="*/ 0 h 2767423"/>
              <a:gd name="connsiteX3" fmla="*/ 1615051 w 2768659"/>
              <a:gd name="connsiteY3" fmla="*/ 0 h 2767423"/>
              <a:gd name="connsiteX4" fmla="*/ 1615051 w 2768659"/>
              <a:gd name="connsiteY4" fmla="*/ 0 h 2767423"/>
              <a:gd name="connsiteX5" fmla="*/ 2307216 w 2768659"/>
              <a:gd name="connsiteY5" fmla="*/ 0 h 2767423"/>
              <a:gd name="connsiteX6" fmla="*/ 2768659 w 2768659"/>
              <a:gd name="connsiteY6" fmla="*/ 0 h 2767423"/>
              <a:gd name="connsiteX7" fmla="*/ 2768659 w 2768659"/>
              <a:gd name="connsiteY7" fmla="*/ 570397 h 2767423"/>
              <a:gd name="connsiteX8" fmla="*/ 2768659 w 2768659"/>
              <a:gd name="connsiteY8" fmla="*/ 1076220 h 2767423"/>
              <a:gd name="connsiteX9" fmla="*/ 2768659 w 2768659"/>
              <a:gd name="connsiteY9" fmla="*/ 1614330 h 2767423"/>
              <a:gd name="connsiteX10" fmla="*/ 3145682 w 2768659"/>
              <a:gd name="connsiteY10" fmla="*/ 2055581 h 2767423"/>
              <a:gd name="connsiteX11" fmla="*/ 3507919 w 2768659"/>
              <a:gd name="connsiteY11" fmla="*/ 2479528 h 2767423"/>
              <a:gd name="connsiteX12" fmla="*/ 3123504 w 2768659"/>
              <a:gd name="connsiteY12" fmla="*/ 2389390 h 2767423"/>
              <a:gd name="connsiteX13" fmla="*/ 2768659 w 2768659"/>
              <a:gd name="connsiteY13" fmla="*/ 2306186 h 2767423"/>
              <a:gd name="connsiteX14" fmla="*/ 2768659 w 2768659"/>
              <a:gd name="connsiteY14" fmla="*/ 2767423 h 2767423"/>
              <a:gd name="connsiteX15" fmla="*/ 2307216 w 2768659"/>
              <a:gd name="connsiteY15" fmla="*/ 2767423 h 2767423"/>
              <a:gd name="connsiteX16" fmla="*/ 1615051 w 2768659"/>
              <a:gd name="connsiteY16" fmla="*/ 2767423 h 2767423"/>
              <a:gd name="connsiteX17" fmla="*/ 1615051 w 2768659"/>
              <a:gd name="connsiteY17" fmla="*/ 2767423 h 2767423"/>
              <a:gd name="connsiteX18" fmla="*/ 1076701 w 2768659"/>
              <a:gd name="connsiteY18" fmla="*/ 2767423 h 2767423"/>
              <a:gd name="connsiteX19" fmla="*/ 522200 w 2768659"/>
              <a:gd name="connsiteY19" fmla="*/ 2767423 h 2767423"/>
              <a:gd name="connsiteX20" fmla="*/ 0 w 2768659"/>
              <a:gd name="connsiteY20" fmla="*/ 2767423 h 2767423"/>
              <a:gd name="connsiteX21" fmla="*/ 0 w 2768659"/>
              <a:gd name="connsiteY21" fmla="*/ 2306186 h 2767423"/>
              <a:gd name="connsiteX22" fmla="*/ 0 w 2768659"/>
              <a:gd name="connsiteY22" fmla="*/ 1614330 h 2767423"/>
              <a:gd name="connsiteX23" fmla="*/ 0 w 2768659"/>
              <a:gd name="connsiteY23" fmla="*/ 1614330 h 2767423"/>
              <a:gd name="connsiteX24" fmla="*/ 0 w 2768659"/>
              <a:gd name="connsiteY24" fmla="*/ 1043933 h 2767423"/>
              <a:gd name="connsiteX25" fmla="*/ 0 w 2768659"/>
              <a:gd name="connsiteY25" fmla="*/ 505823 h 2767423"/>
              <a:gd name="connsiteX26" fmla="*/ 0 w 2768659"/>
              <a:gd name="connsiteY26" fmla="*/ 0 h 2767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68659" h="2767423" fill="none" extrusionOk="0">
                <a:moveTo>
                  <a:pt x="0" y="0"/>
                </a:moveTo>
                <a:cubicBezTo>
                  <a:pt x="217433" y="2413"/>
                  <a:pt x="401744" y="19992"/>
                  <a:pt x="522200" y="0"/>
                </a:cubicBezTo>
                <a:cubicBezTo>
                  <a:pt x="642656" y="-19992"/>
                  <a:pt x="917607" y="18411"/>
                  <a:pt x="1060550" y="0"/>
                </a:cubicBezTo>
                <a:cubicBezTo>
                  <a:pt x="1203493" y="-18411"/>
                  <a:pt x="1470667" y="-13740"/>
                  <a:pt x="1615051" y="0"/>
                </a:cubicBezTo>
                <a:lnTo>
                  <a:pt x="1615051" y="0"/>
                </a:lnTo>
                <a:cubicBezTo>
                  <a:pt x="1768952" y="-15728"/>
                  <a:pt x="2126324" y="17076"/>
                  <a:pt x="2307216" y="0"/>
                </a:cubicBezTo>
                <a:cubicBezTo>
                  <a:pt x="2447870" y="-5835"/>
                  <a:pt x="2589419" y="1074"/>
                  <a:pt x="2768659" y="0"/>
                </a:cubicBezTo>
                <a:cubicBezTo>
                  <a:pt x="2776578" y="202338"/>
                  <a:pt x="2781319" y="400262"/>
                  <a:pt x="2768659" y="570397"/>
                </a:cubicBezTo>
                <a:cubicBezTo>
                  <a:pt x="2755999" y="740532"/>
                  <a:pt x="2763695" y="964278"/>
                  <a:pt x="2768659" y="1076220"/>
                </a:cubicBezTo>
                <a:cubicBezTo>
                  <a:pt x="2773623" y="1188162"/>
                  <a:pt x="2741776" y="1500597"/>
                  <a:pt x="2768659" y="1614330"/>
                </a:cubicBezTo>
                <a:cubicBezTo>
                  <a:pt x="2847769" y="1728818"/>
                  <a:pt x="3055872" y="1919468"/>
                  <a:pt x="3145682" y="2055581"/>
                </a:cubicBezTo>
                <a:cubicBezTo>
                  <a:pt x="3235492" y="2191694"/>
                  <a:pt x="3411201" y="2373819"/>
                  <a:pt x="3507919" y="2479528"/>
                </a:cubicBezTo>
                <a:cubicBezTo>
                  <a:pt x="3397597" y="2464382"/>
                  <a:pt x="3283248" y="2426036"/>
                  <a:pt x="3123504" y="2389390"/>
                </a:cubicBezTo>
                <a:cubicBezTo>
                  <a:pt x="2963760" y="2352744"/>
                  <a:pt x="2897255" y="2325122"/>
                  <a:pt x="2768659" y="2306186"/>
                </a:cubicBezTo>
                <a:cubicBezTo>
                  <a:pt x="2788371" y="2497116"/>
                  <a:pt x="2787785" y="2570395"/>
                  <a:pt x="2768659" y="2767423"/>
                </a:cubicBezTo>
                <a:cubicBezTo>
                  <a:pt x="2655047" y="2787967"/>
                  <a:pt x="2517394" y="2764737"/>
                  <a:pt x="2307216" y="2767423"/>
                </a:cubicBezTo>
                <a:cubicBezTo>
                  <a:pt x="2069000" y="2739618"/>
                  <a:pt x="1856700" y="2733324"/>
                  <a:pt x="1615051" y="2767423"/>
                </a:cubicBezTo>
                <a:lnTo>
                  <a:pt x="1615051" y="2767423"/>
                </a:lnTo>
                <a:cubicBezTo>
                  <a:pt x="1473119" y="2742623"/>
                  <a:pt x="1232641" y="2787541"/>
                  <a:pt x="1076701" y="2767423"/>
                </a:cubicBezTo>
                <a:cubicBezTo>
                  <a:pt x="920761" y="2747306"/>
                  <a:pt x="755113" y="2792512"/>
                  <a:pt x="522200" y="2767423"/>
                </a:cubicBezTo>
                <a:cubicBezTo>
                  <a:pt x="289287" y="2742334"/>
                  <a:pt x="247263" y="2754606"/>
                  <a:pt x="0" y="2767423"/>
                </a:cubicBezTo>
                <a:cubicBezTo>
                  <a:pt x="-2965" y="2667587"/>
                  <a:pt x="-22336" y="2409945"/>
                  <a:pt x="0" y="2306186"/>
                </a:cubicBezTo>
                <a:cubicBezTo>
                  <a:pt x="-677" y="2106097"/>
                  <a:pt x="32423" y="1894070"/>
                  <a:pt x="0" y="1614330"/>
                </a:cubicBezTo>
                <a:lnTo>
                  <a:pt x="0" y="1614330"/>
                </a:lnTo>
                <a:cubicBezTo>
                  <a:pt x="-5644" y="1427879"/>
                  <a:pt x="19557" y="1225183"/>
                  <a:pt x="0" y="1043933"/>
                </a:cubicBezTo>
                <a:cubicBezTo>
                  <a:pt x="-19557" y="862683"/>
                  <a:pt x="5898" y="681274"/>
                  <a:pt x="0" y="505823"/>
                </a:cubicBezTo>
                <a:cubicBezTo>
                  <a:pt x="-5898" y="330372"/>
                  <a:pt x="-14180" y="143259"/>
                  <a:pt x="0" y="0"/>
                </a:cubicBezTo>
                <a:close/>
              </a:path>
              <a:path w="2768659" h="2767423" stroke="0" extrusionOk="0">
                <a:moveTo>
                  <a:pt x="0" y="0"/>
                </a:moveTo>
                <a:cubicBezTo>
                  <a:pt x="204881" y="24897"/>
                  <a:pt x="298982" y="24217"/>
                  <a:pt x="522200" y="0"/>
                </a:cubicBezTo>
                <a:cubicBezTo>
                  <a:pt x="745418" y="-24217"/>
                  <a:pt x="902788" y="8676"/>
                  <a:pt x="1012099" y="0"/>
                </a:cubicBezTo>
                <a:cubicBezTo>
                  <a:pt x="1121410" y="-8676"/>
                  <a:pt x="1366566" y="9037"/>
                  <a:pt x="1615051" y="0"/>
                </a:cubicBezTo>
                <a:lnTo>
                  <a:pt x="1615051" y="0"/>
                </a:lnTo>
                <a:cubicBezTo>
                  <a:pt x="1948579" y="-4136"/>
                  <a:pt x="2041338" y="-15762"/>
                  <a:pt x="2307216" y="0"/>
                </a:cubicBezTo>
                <a:cubicBezTo>
                  <a:pt x="2485050" y="9635"/>
                  <a:pt x="2631445" y="-5627"/>
                  <a:pt x="2768659" y="0"/>
                </a:cubicBezTo>
                <a:cubicBezTo>
                  <a:pt x="2775364" y="181091"/>
                  <a:pt x="2765872" y="398551"/>
                  <a:pt x="2768659" y="570397"/>
                </a:cubicBezTo>
                <a:cubicBezTo>
                  <a:pt x="2771446" y="742243"/>
                  <a:pt x="2788552" y="1003237"/>
                  <a:pt x="2768659" y="1140793"/>
                </a:cubicBezTo>
                <a:cubicBezTo>
                  <a:pt x="2748766" y="1278349"/>
                  <a:pt x="2760176" y="1502169"/>
                  <a:pt x="2768659" y="1614330"/>
                </a:cubicBezTo>
                <a:cubicBezTo>
                  <a:pt x="2884874" y="1706886"/>
                  <a:pt x="2964355" y="1878281"/>
                  <a:pt x="3153074" y="2064233"/>
                </a:cubicBezTo>
                <a:cubicBezTo>
                  <a:pt x="3341793" y="2250185"/>
                  <a:pt x="3368640" y="2311324"/>
                  <a:pt x="3507919" y="2479528"/>
                </a:cubicBezTo>
                <a:cubicBezTo>
                  <a:pt x="3336457" y="2457530"/>
                  <a:pt x="3238836" y="2432679"/>
                  <a:pt x="3160467" y="2398057"/>
                </a:cubicBezTo>
                <a:cubicBezTo>
                  <a:pt x="3082098" y="2363436"/>
                  <a:pt x="2863412" y="2311571"/>
                  <a:pt x="2768659" y="2306186"/>
                </a:cubicBezTo>
                <a:cubicBezTo>
                  <a:pt x="2768381" y="2470318"/>
                  <a:pt x="2770011" y="2602991"/>
                  <a:pt x="2768659" y="2767423"/>
                </a:cubicBezTo>
                <a:cubicBezTo>
                  <a:pt x="2630038" y="2764484"/>
                  <a:pt x="2500800" y="2771652"/>
                  <a:pt x="2307216" y="2767423"/>
                </a:cubicBezTo>
                <a:cubicBezTo>
                  <a:pt x="2071892" y="2773023"/>
                  <a:pt x="1894830" y="2755857"/>
                  <a:pt x="1615051" y="2767423"/>
                </a:cubicBezTo>
                <a:lnTo>
                  <a:pt x="1615051" y="2767423"/>
                </a:lnTo>
                <a:cubicBezTo>
                  <a:pt x="1407939" y="2766557"/>
                  <a:pt x="1269114" y="2757342"/>
                  <a:pt x="1109002" y="2767423"/>
                </a:cubicBezTo>
                <a:cubicBezTo>
                  <a:pt x="948890" y="2777504"/>
                  <a:pt x="769200" y="2779081"/>
                  <a:pt x="586802" y="2767423"/>
                </a:cubicBezTo>
                <a:cubicBezTo>
                  <a:pt x="404404" y="2755765"/>
                  <a:pt x="220900" y="2779453"/>
                  <a:pt x="0" y="2767423"/>
                </a:cubicBezTo>
                <a:cubicBezTo>
                  <a:pt x="13870" y="2558255"/>
                  <a:pt x="22501" y="2534321"/>
                  <a:pt x="0" y="2306186"/>
                </a:cubicBezTo>
                <a:cubicBezTo>
                  <a:pt x="8618" y="2128177"/>
                  <a:pt x="7784" y="1856350"/>
                  <a:pt x="0" y="1614330"/>
                </a:cubicBezTo>
                <a:lnTo>
                  <a:pt x="0" y="1614330"/>
                </a:lnTo>
                <a:cubicBezTo>
                  <a:pt x="-13408" y="1394783"/>
                  <a:pt x="16842" y="1323782"/>
                  <a:pt x="0" y="1076220"/>
                </a:cubicBezTo>
                <a:cubicBezTo>
                  <a:pt x="-16842" y="828658"/>
                  <a:pt x="-6498" y="780798"/>
                  <a:pt x="0" y="570397"/>
                </a:cubicBezTo>
                <a:cubicBezTo>
                  <a:pt x="6498" y="359996"/>
                  <a:pt x="-26727" y="279134"/>
                  <a:pt x="0" y="0"/>
                </a:cubicBezTo>
                <a:close/>
              </a:path>
            </a:pathLst>
          </a:custGeom>
          <a:ln>
            <a:solidFill>
              <a:srgbClr val="006A5F"/>
            </a:solidFill>
            <a:extLst>
              <a:ext uri="{C807C97D-BFC1-408E-A445-0C87EB9F89A2}">
                <ask:lineSketchStyleProps xmlns:ask="http://schemas.microsoft.com/office/drawing/2018/sketchyshapes" sd="1219033472">
                  <a:prstGeom prst="wedgeRectCallout">
                    <a:avLst>
                      <a:gd name="adj1" fmla="val 76701"/>
                      <a:gd name="adj2" fmla="val 39597"/>
                    </a:avLst>
                  </a:prstGeom>
                  <ask:type>
                    <ask:lineSketchFreehand/>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sz="1600" b="0" i="1" u="none" strike="noStrike" baseline="0" dirty="0">
                <a:solidFill>
                  <a:srgbClr val="000000"/>
                </a:solidFill>
                <a:latin typeface="Times New Roman" panose="02020603050405020304" pitchFamily="18" charset="0"/>
              </a:rPr>
              <a:t>I’ll apply the help CADRE gave me in my daily work as the Part B Compliance Monitor for the SEA assigned to the Dispute Resolution Indicator, which includes conducting onsite investigation, as well as assigning Mediators and Impartial Hearing Officers in due process cases.</a:t>
            </a:r>
            <a:endParaRPr lang="en-US" sz="1400" dirty="0">
              <a:latin typeface="Candara" panose="020E0502030303020204" pitchFamily="34" charset="0"/>
            </a:endParaRPr>
          </a:p>
        </p:txBody>
      </p:sp>
      <p:sp>
        <p:nvSpPr>
          <p:cNvPr id="17" name="Speech Bubble: Rectangle 16">
            <a:extLst>
              <a:ext uri="{FF2B5EF4-FFF2-40B4-BE49-F238E27FC236}">
                <a16:creationId xmlns:a16="http://schemas.microsoft.com/office/drawing/2014/main" id="{05D40120-A8E8-9283-33A5-8CD240A53578}"/>
              </a:ext>
            </a:extLst>
          </p:cNvPr>
          <p:cNvSpPr/>
          <p:nvPr/>
        </p:nvSpPr>
        <p:spPr>
          <a:xfrm>
            <a:off x="9213455" y="3618968"/>
            <a:ext cx="2768659" cy="1213920"/>
          </a:xfrm>
          <a:custGeom>
            <a:avLst/>
            <a:gdLst>
              <a:gd name="connsiteX0" fmla="*/ 0 w 2768659"/>
              <a:gd name="connsiteY0" fmla="*/ 0 h 1213920"/>
              <a:gd name="connsiteX1" fmla="*/ 489899 w 2768659"/>
              <a:gd name="connsiteY1" fmla="*/ 0 h 1213920"/>
              <a:gd name="connsiteX2" fmla="*/ 1044400 w 2768659"/>
              <a:gd name="connsiteY2" fmla="*/ 0 h 1213920"/>
              <a:gd name="connsiteX3" fmla="*/ 1615051 w 2768659"/>
              <a:gd name="connsiteY3" fmla="*/ 0 h 1213920"/>
              <a:gd name="connsiteX4" fmla="*/ 1615051 w 2768659"/>
              <a:gd name="connsiteY4" fmla="*/ 0 h 1213920"/>
              <a:gd name="connsiteX5" fmla="*/ 2307216 w 2768659"/>
              <a:gd name="connsiteY5" fmla="*/ 0 h 1213920"/>
              <a:gd name="connsiteX6" fmla="*/ 2768659 w 2768659"/>
              <a:gd name="connsiteY6" fmla="*/ 0 h 1213920"/>
              <a:gd name="connsiteX7" fmla="*/ 2768659 w 2768659"/>
              <a:gd name="connsiteY7" fmla="*/ 339898 h 1213920"/>
              <a:gd name="connsiteX8" fmla="*/ 2768659 w 2768659"/>
              <a:gd name="connsiteY8" fmla="*/ 708120 h 1213920"/>
              <a:gd name="connsiteX9" fmla="*/ 2768659 w 2768659"/>
              <a:gd name="connsiteY9" fmla="*/ 708120 h 1213920"/>
              <a:gd name="connsiteX10" fmla="*/ 2768659 w 2768659"/>
              <a:gd name="connsiteY10" fmla="*/ 1011600 h 1213920"/>
              <a:gd name="connsiteX11" fmla="*/ 2768659 w 2768659"/>
              <a:gd name="connsiteY11" fmla="*/ 1213920 h 1213920"/>
              <a:gd name="connsiteX12" fmla="*/ 2307216 w 2768659"/>
              <a:gd name="connsiteY12" fmla="*/ 1213920 h 1213920"/>
              <a:gd name="connsiteX13" fmla="*/ 2177883 w 2768659"/>
              <a:gd name="connsiteY13" fmla="*/ 1560154 h 1213920"/>
              <a:gd name="connsiteX14" fmla="*/ 1615051 w 2768659"/>
              <a:gd name="connsiteY14" fmla="*/ 1213920 h 1213920"/>
              <a:gd name="connsiteX15" fmla="*/ 1109002 w 2768659"/>
              <a:gd name="connsiteY15" fmla="*/ 1213920 h 1213920"/>
              <a:gd name="connsiteX16" fmla="*/ 619103 w 2768659"/>
              <a:gd name="connsiteY16" fmla="*/ 1213920 h 1213920"/>
              <a:gd name="connsiteX17" fmla="*/ 0 w 2768659"/>
              <a:gd name="connsiteY17" fmla="*/ 1213920 h 1213920"/>
              <a:gd name="connsiteX18" fmla="*/ 0 w 2768659"/>
              <a:gd name="connsiteY18" fmla="*/ 1011600 h 1213920"/>
              <a:gd name="connsiteX19" fmla="*/ 0 w 2768659"/>
              <a:gd name="connsiteY19" fmla="*/ 708120 h 1213920"/>
              <a:gd name="connsiteX20" fmla="*/ 0 w 2768659"/>
              <a:gd name="connsiteY20" fmla="*/ 708120 h 1213920"/>
              <a:gd name="connsiteX21" fmla="*/ 0 w 2768659"/>
              <a:gd name="connsiteY21" fmla="*/ 354060 h 1213920"/>
              <a:gd name="connsiteX22" fmla="*/ 0 w 2768659"/>
              <a:gd name="connsiteY22" fmla="*/ 0 h 121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68659" h="1213920" fill="none" extrusionOk="0">
                <a:moveTo>
                  <a:pt x="0" y="0"/>
                </a:moveTo>
                <a:cubicBezTo>
                  <a:pt x="242954" y="-7488"/>
                  <a:pt x="293741" y="-16528"/>
                  <a:pt x="489899" y="0"/>
                </a:cubicBezTo>
                <a:cubicBezTo>
                  <a:pt x="686057" y="16528"/>
                  <a:pt x="821959" y="5267"/>
                  <a:pt x="1044400" y="0"/>
                </a:cubicBezTo>
                <a:cubicBezTo>
                  <a:pt x="1266841" y="-5267"/>
                  <a:pt x="1462957" y="-7502"/>
                  <a:pt x="1615051" y="0"/>
                </a:cubicBezTo>
                <a:lnTo>
                  <a:pt x="1615051" y="0"/>
                </a:lnTo>
                <a:cubicBezTo>
                  <a:pt x="1871068" y="-9082"/>
                  <a:pt x="2137763" y="19477"/>
                  <a:pt x="2307216" y="0"/>
                </a:cubicBezTo>
                <a:cubicBezTo>
                  <a:pt x="2446723" y="7883"/>
                  <a:pt x="2594570" y="10511"/>
                  <a:pt x="2768659" y="0"/>
                </a:cubicBezTo>
                <a:cubicBezTo>
                  <a:pt x="2783337" y="89179"/>
                  <a:pt x="2776904" y="254217"/>
                  <a:pt x="2768659" y="339898"/>
                </a:cubicBezTo>
                <a:cubicBezTo>
                  <a:pt x="2760414" y="425579"/>
                  <a:pt x="2770832" y="623924"/>
                  <a:pt x="2768659" y="708120"/>
                </a:cubicBezTo>
                <a:lnTo>
                  <a:pt x="2768659" y="708120"/>
                </a:lnTo>
                <a:cubicBezTo>
                  <a:pt x="2775195" y="798532"/>
                  <a:pt x="2772992" y="936616"/>
                  <a:pt x="2768659" y="1011600"/>
                </a:cubicBezTo>
                <a:cubicBezTo>
                  <a:pt x="2759364" y="1104553"/>
                  <a:pt x="2777034" y="1151137"/>
                  <a:pt x="2768659" y="1213920"/>
                </a:cubicBezTo>
                <a:cubicBezTo>
                  <a:pt x="2627648" y="1206440"/>
                  <a:pt x="2408679" y="1220473"/>
                  <a:pt x="2307216" y="1213920"/>
                </a:cubicBezTo>
                <a:cubicBezTo>
                  <a:pt x="2263306" y="1294957"/>
                  <a:pt x="2216756" y="1411437"/>
                  <a:pt x="2177883" y="1560154"/>
                </a:cubicBezTo>
                <a:cubicBezTo>
                  <a:pt x="1995767" y="1462562"/>
                  <a:pt x="1846769" y="1380279"/>
                  <a:pt x="1615051" y="1213920"/>
                </a:cubicBezTo>
                <a:cubicBezTo>
                  <a:pt x="1510146" y="1232640"/>
                  <a:pt x="1351212" y="1217655"/>
                  <a:pt x="1109002" y="1213920"/>
                </a:cubicBezTo>
                <a:cubicBezTo>
                  <a:pt x="866792" y="1210185"/>
                  <a:pt x="836129" y="1225003"/>
                  <a:pt x="619103" y="1213920"/>
                </a:cubicBezTo>
                <a:cubicBezTo>
                  <a:pt x="402077" y="1202837"/>
                  <a:pt x="224442" y="1226811"/>
                  <a:pt x="0" y="1213920"/>
                </a:cubicBezTo>
                <a:cubicBezTo>
                  <a:pt x="-2198" y="1163320"/>
                  <a:pt x="9740" y="1094350"/>
                  <a:pt x="0" y="1011600"/>
                </a:cubicBezTo>
                <a:cubicBezTo>
                  <a:pt x="-2894" y="934334"/>
                  <a:pt x="-14403" y="834560"/>
                  <a:pt x="0" y="708120"/>
                </a:cubicBezTo>
                <a:lnTo>
                  <a:pt x="0" y="708120"/>
                </a:lnTo>
                <a:cubicBezTo>
                  <a:pt x="-1151" y="584665"/>
                  <a:pt x="-3688" y="457088"/>
                  <a:pt x="0" y="354060"/>
                </a:cubicBezTo>
                <a:cubicBezTo>
                  <a:pt x="3688" y="251032"/>
                  <a:pt x="10878" y="120408"/>
                  <a:pt x="0" y="0"/>
                </a:cubicBezTo>
                <a:close/>
              </a:path>
              <a:path w="2768659" h="1213920" stroke="0" extrusionOk="0">
                <a:moveTo>
                  <a:pt x="0" y="0"/>
                </a:moveTo>
                <a:cubicBezTo>
                  <a:pt x="204881" y="24897"/>
                  <a:pt x="298982" y="24217"/>
                  <a:pt x="522200" y="0"/>
                </a:cubicBezTo>
                <a:cubicBezTo>
                  <a:pt x="745418" y="-24217"/>
                  <a:pt x="902788" y="8676"/>
                  <a:pt x="1012099" y="0"/>
                </a:cubicBezTo>
                <a:cubicBezTo>
                  <a:pt x="1121410" y="-8676"/>
                  <a:pt x="1366566" y="9037"/>
                  <a:pt x="1615051" y="0"/>
                </a:cubicBezTo>
                <a:lnTo>
                  <a:pt x="1615051" y="0"/>
                </a:lnTo>
                <a:cubicBezTo>
                  <a:pt x="1948579" y="-4136"/>
                  <a:pt x="2041338" y="-15762"/>
                  <a:pt x="2307216" y="0"/>
                </a:cubicBezTo>
                <a:cubicBezTo>
                  <a:pt x="2485050" y="9635"/>
                  <a:pt x="2631445" y="-5627"/>
                  <a:pt x="2768659" y="0"/>
                </a:cubicBezTo>
                <a:cubicBezTo>
                  <a:pt x="2767631" y="81355"/>
                  <a:pt x="2772906" y="292467"/>
                  <a:pt x="2768659" y="368222"/>
                </a:cubicBezTo>
                <a:cubicBezTo>
                  <a:pt x="2764412" y="443977"/>
                  <a:pt x="2768377" y="563586"/>
                  <a:pt x="2768659" y="708120"/>
                </a:cubicBezTo>
                <a:lnTo>
                  <a:pt x="2768659" y="708120"/>
                </a:lnTo>
                <a:cubicBezTo>
                  <a:pt x="2759952" y="786176"/>
                  <a:pt x="2767270" y="887332"/>
                  <a:pt x="2768659" y="1011600"/>
                </a:cubicBezTo>
                <a:cubicBezTo>
                  <a:pt x="2760268" y="1069758"/>
                  <a:pt x="2766845" y="1161372"/>
                  <a:pt x="2768659" y="1213920"/>
                </a:cubicBezTo>
                <a:cubicBezTo>
                  <a:pt x="2617270" y="1228393"/>
                  <a:pt x="2474302" y="1229854"/>
                  <a:pt x="2307216" y="1213920"/>
                </a:cubicBezTo>
                <a:cubicBezTo>
                  <a:pt x="2281690" y="1312273"/>
                  <a:pt x="2208313" y="1477212"/>
                  <a:pt x="2177883" y="1560154"/>
                </a:cubicBezTo>
                <a:cubicBezTo>
                  <a:pt x="1911312" y="1418398"/>
                  <a:pt x="1836054" y="1353539"/>
                  <a:pt x="1615051" y="1213920"/>
                </a:cubicBezTo>
                <a:cubicBezTo>
                  <a:pt x="1393288" y="1210423"/>
                  <a:pt x="1205518" y="1191414"/>
                  <a:pt x="1044400" y="1213920"/>
                </a:cubicBezTo>
                <a:cubicBezTo>
                  <a:pt x="883282" y="1236426"/>
                  <a:pt x="783206" y="1198126"/>
                  <a:pt x="554501" y="1213920"/>
                </a:cubicBezTo>
                <a:cubicBezTo>
                  <a:pt x="325796" y="1229714"/>
                  <a:pt x="143089" y="1209494"/>
                  <a:pt x="0" y="1213920"/>
                </a:cubicBezTo>
                <a:cubicBezTo>
                  <a:pt x="-6902" y="1126160"/>
                  <a:pt x="3303" y="1085976"/>
                  <a:pt x="0" y="1011600"/>
                </a:cubicBezTo>
                <a:cubicBezTo>
                  <a:pt x="-425" y="900522"/>
                  <a:pt x="11883" y="843421"/>
                  <a:pt x="0" y="708120"/>
                </a:cubicBezTo>
                <a:lnTo>
                  <a:pt x="0" y="708120"/>
                </a:lnTo>
                <a:cubicBezTo>
                  <a:pt x="-3661" y="539140"/>
                  <a:pt x="-2844" y="522390"/>
                  <a:pt x="0" y="354060"/>
                </a:cubicBezTo>
                <a:cubicBezTo>
                  <a:pt x="2844" y="185730"/>
                  <a:pt x="12534" y="79566"/>
                  <a:pt x="0" y="0"/>
                </a:cubicBezTo>
                <a:close/>
              </a:path>
            </a:pathLst>
          </a:custGeom>
          <a:ln>
            <a:solidFill>
              <a:srgbClr val="005949"/>
            </a:solidFill>
            <a:extLst>
              <a:ext uri="{C807C97D-BFC1-408E-A445-0C87EB9F89A2}">
                <ask:lineSketchStyleProps xmlns:ask="http://schemas.microsoft.com/office/drawing/2018/sketchyshapes" sd="1219033472">
                  <a:prstGeom prst="wedgeRectCallout">
                    <a:avLst>
                      <a:gd name="adj1" fmla="val 28662"/>
                      <a:gd name="adj2" fmla="val 78522"/>
                    </a:avLst>
                  </a:prstGeom>
                  <ask:type>
                    <ask:lineSketchFreehand/>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sz="1600" b="0" i="1" u="none" strike="noStrike" baseline="0" dirty="0">
                <a:solidFill>
                  <a:srgbClr val="000000"/>
                </a:solidFill>
                <a:latin typeface="Times New Roman" panose="02020603050405020304" pitchFamily="18" charset="0"/>
              </a:rPr>
              <a:t>We use the products at parent engagement events, trainings and as mail out resources for families.</a:t>
            </a:r>
            <a:endParaRPr lang="en-US" sz="1400" dirty="0">
              <a:solidFill>
                <a:schemeClr val="tx2">
                  <a:lumMod val="75000"/>
                </a:schemeClr>
              </a:solidFill>
              <a:latin typeface="Candara" panose="020E0502030303020204" pitchFamily="34" charset="0"/>
            </a:endParaRPr>
          </a:p>
        </p:txBody>
      </p:sp>
      <p:sp>
        <p:nvSpPr>
          <p:cNvPr id="8" name="Speech Bubble: Rectangle 7">
            <a:extLst>
              <a:ext uri="{FF2B5EF4-FFF2-40B4-BE49-F238E27FC236}">
                <a16:creationId xmlns:a16="http://schemas.microsoft.com/office/drawing/2014/main" id="{8E499B6D-B0D9-CBD9-43E6-4EB8B038F48C}"/>
              </a:ext>
            </a:extLst>
          </p:cNvPr>
          <p:cNvSpPr/>
          <p:nvPr/>
        </p:nvSpPr>
        <p:spPr>
          <a:xfrm>
            <a:off x="9234450" y="1251285"/>
            <a:ext cx="2768659" cy="1530492"/>
          </a:xfrm>
          <a:custGeom>
            <a:avLst/>
            <a:gdLst>
              <a:gd name="connsiteX0" fmla="*/ 0 w 2768659"/>
              <a:gd name="connsiteY0" fmla="*/ 0 h 1530492"/>
              <a:gd name="connsiteX1" fmla="*/ 461443 w 2768659"/>
              <a:gd name="connsiteY1" fmla="*/ 0 h 1530492"/>
              <a:gd name="connsiteX2" fmla="*/ 461443 w 2768659"/>
              <a:gd name="connsiteY2" fmla="*/ 0 h 1530492"/>
              <a:gd name="connsiteX3" fmla="*/ 1153608 w 2768659"/>
              <a:gd name="connsiteY3" fmla="*/ 0 h 1530492"/>
              <a:gd name="connsiteX4" fmla="*/ 1708109 w 2768659"/>
              <a:gd name="connsiteY4" fmla="*/ 0 h 1530492"/>
              <a:gd name="connsiteX5" fmla="*/ 2262610 w 2768659"/>
              <a:gd name="connsiteY5" fmla="*/ 0 h 1530492"/>
              <a:gd name="connsiteX6" fmla="*/ 2768659 w 2768659"/>
              <a:gd name="connsiteY6" fmla="*/ 0 h 1530492"/>
              <a:gd name="connsiteX7" fmla="*/ 2768659 w 2768659"/>
              <a:gd name="connsiteY7" fmla="*/ 455321 h 1530492"/>
              <a:gd name="connsiteX8" fmla="*/ 2768659 w 2768659"/>
              <a:gd name="connsiteY8" fmla="*/ 892787 h 1530492"/>
              <a:gd name="connsiteX9" fmla="*/ 2768659 w 2768659"/>
              <a:gd name="connsiteY9" fmla="*/ 892787 h 1530492"/>
              <a:gd name="connsiteX10" fmla="*/ 2768659 w 2768659"/>
              <a:gd name="connsiteY10" fmla="*/ 1275410 h 1530492"/>
              <a:gd name="connsiteX11" fmla="*/ 2768659 w 2768659"/>
              <a:gd name="connsiteY11" fmla="*/ 1530492 h 1530492"/>
              <a:gd name="connsiteX12" fmla="*/ 2278760 w 2768659"/>
              <a:gd name="connsiteY12" fmla="*/ 1530492 h 1530492"/>
              <a:gd name="connsiteX13" fmla="*/ 1788861 w 2768659"/>
              <a:gd name="connsiteY13" fmla="*/ 1530492 h 1530492"/>
              <a:gd name="connsiteX14" fmla="*/ 1153608 w 2768659"/>
              <a:gd name="connsiteY14" fmla="*/ 1530492 h 1530492"/>
              <a:gd name="connsiteX15" fmla="*/ 722911 w 2768659"/>
              <a:gd name="connsiteY15" fmla="*/ 1632115 h 1530492"/>
              <a:gd name="connsiteX16" fmla="*/ 325345 w 2768659"/>
              <a:gd name="connsiteY16" fmla="*/ 1725921 h 1530492"/>
              <a:gd name="connsiteX17" fmla="*/ 461443 w 2768659"/>
              <a:gd name="connsiteY17" fmla="*/ 1530492 h 1530492"/>
              <a:gd name="connsiteX18" fmla="*/ 0 w 2768659"/>
              <a:gd name="connsiteY18" fmla="*/ 1530492 h 1530492"/>
              <a:gd name="connsiteX19" fmla="*/ 0 w 2768659"/>
              <a:gd name="connsiteY19" fmla="*/ 1275410 h 1530492"/>
              <a:gd name="connsiteX20" fmla="*/ 0 w 2768659"/>
              <a:gd name="connsiteY20" fmla="*/ 892787 h 1530492"/>
              <a:gd name="connsiteX21" fmla="*/ 0 w 2768659"/>
              <a:gd name="connsiteY21" fmla="*/ 892787 h 1530492"/>
              <a:gd name="connsiteX22" fmla="*/ 0 w 2768659"/>
              <a:gd name="connsiteY22" fmla="*/ 428538 h 1530492"/>
              <a:gd name="connsiteX23" fmla="*/ 0 w 2768659"/>
              <a:gd name="connsiteY23" fmla="*/ 0 h 1530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68659" h="1530492" fill="none" extrusionOk="0">
                <a:moveTo>
                  <a:pt x="0" y="0"/>
                </a:moveTo>
                <a:cubicBezTo>
                  <a:pt x="128459" y="8211"/>
                  <a:pt x="281338" y="3952"/>
                  <a:pt x="461443" y="0"/>
                </a:cubicBezTo>
                <a:lnTo>
                  <a:pt x="461443" y="0"/>
                </a:lnTo>
                <a:cubicBezTo>
                  <a:pt x="727089" y="8318"/>
                  <a:pt x="861350" y="26028"/>
                  <a:pt x="1153608" y="0"/>
                </a:cubicBezTo>
                <a:cubicBezTo>
                  <a:pt x="1268432" y="-13467"/>
                  <a:pt x="1455437" y="7027"/>
                  <a:pt x="1708109" y="0"/>
                </a:cubicBezTo>
                <a:cubicBezTo>
                  <a:pt x="1960781" y="-7027"/>
                  <a:pt x="2039329" y="-19415"/>
                  <a:pt x="2262610" y="0"/>
                </a:cubicBezTo>
                <a:cubicBezTo>
                  <a:pt x="2485891" y="19415"/>
                  <a:pt x="2557196" y="6955"/>
                  <a:pt x="2768659" y="0"/>
                </a:cubicBezTo>
                <a:cubicBezTo>
                  <a:pt x="2748075" y="206506"/>
                  <a:pt x="2787666" y="290503"/>
                  <a:pt x="2768659" y="455321"/>
                </a:cubicBezTo>
                <a:cubicBezTo>
                  <a:pt x="2749652" y="620139"/>
                  <a:pt x="2789349" y="715498"/>
                  <a:pt x="2768659" y="892787"/>
                </a:cubicBezTo>
                <a:lnTo>
                  <a:pt x="2768659" y="892787"/>
                </a:lnTo>
                <a:cubicBezTo>
                  <a:pt x="2772192" y="969894"/>
                  <a:pt x="2766704" y="1144921"/>
                  <a:pt x="2768659" y="1275410"/>
                </a:cubicBezTo>
                <a:cubicBezTo>
                  <a:pt x="2778493" y="1382391"/>
                  <a:pt x="2759034" y="1451606"/>
                  <a:pt x="2768659" y="1530492"/>
                </a:cubicBezTo>
                <a:cubicBezTo>
                  <a:pt x="2581653" y="1549287"/>
                  <a:pt x="2376792" y="1538003"/>
                  <a:pt x="2278760" y="1530492"/>
                </a:cubicBezTo>
                <a:cubicBezTo>
                  <a:pt x="2180728" y="1522981"/>
                  <a:pt x="1989416" y="1509133"/>
                  <a:pt x="1788861" y="1530492"/>
                </a:cubicBezTo>
                <a:cubicBezTo>
                  <a:pt x="1588306" y="1551851"/>
                  <a:pt x="1458538" y="1539426"/>
                  <a:pt x="1153608" y="1530492"/>
                </a:cubicBezTo>
                <a:cubicBezTo>
                  <a:pt x="1026955" y="1574863"/>
                  <a:pt x="925400" y="1580792"/>
                  <a:pt x="722911" y="1632115"/>
                </a:cubicBezTo>
                <a:cubicBezTo>
                  <a:pt x="520422" y="1683438"/>
                  <a:pt x="422026" y="1710067"/>
                  <a:pt x="325345" y="1725921"/>
                </a:cubicBezTo>
                <a:cubicBezTo>
                  <a:pt x="370307" y="1663506"/>
                  <a:pt x="438517" y="1582340"/>
                  <a:pt x="461443" y="1530492"/>
                </a:cubicBezTo>
                <a:cubicBezTo>
                  <a:pt x="257114" y="1551374"/>
                  <a:pt x="184963" y="1522219"/>
                  <a:pt x="0" y="1530492"/>
                </a:cubicBezTo>
                <a:cubicBezTo>
                  <a:pt x="1727" y="1411022"/>
                  <a:pt x="-10526" y="1335615"/>
                  <a:pt x="0" y="1275410"/>
                </a:cubicBezTo>
                <a:cubicBezTo>
                  <a:pt x="-17932" y="1159563"/>
                  <a:pt x="-18640" y="1082722"/>
                  <a:pt x="0" y="892787"/>
                </a:cubicBezTo>
                <a:lnTo>
                  <a:pt x="0" y="892787"/>
                </a:lnTo>
                <a:cubicBezTo>
                  <a:pt x="-16072" y="705523"/>
                  <a:pt x="-10912" y="653310"/>
                  <a:pt x="0" y="428538"/>
                </a:cubicBezTo>
                <a:cubicBezTo>
                  <a:pt x="10912" y="203766"/>
                  <a:pt x="13988" y="107067"/>
                  <a:pt x="0" y="0"/>
                </a:cubicBezTo>
                <a:close/>
              </a:path>
              <a:path w="2768659" h="1530492" stroke="0" extrusionOk="0">
                <a:moveTo>
                  <a:pt x="0" y="0"/>
                </a:moveTo>
                <a:cubicBezTo>
                  <a:pt x="136193" y="13588"/>
                  <a:pt x="284443" y="-13239"/>
                  <a:pt x="461443" y="0"/>
                </a:cubicBezTo>
                <a:lnTo>
                  <a:pt x="461443" y="0"/>
                </a:lnTo>
                <a:cubicBezTo>
                  <a:pt x="738612" y="-24312"/>
                  <a:pt x="858728" y="27111"/>
                  <a:pt x="1153608" y="0"/>
                </a:cubicBezTo>
                <a:cubicBezTo>
                  <a:pt x="1299554" y="10683"/>
                  <a:pt x="1514576" y="28491"/>
                  <a:pt x="1724259" y="0"/>
                </a:cubicBezTo>
                <a:cubicBezTo>
                  <a:pt x="1933942" y="-28491"/>
                  <a:pt x="2075942" y="11564"/>
                  <a:pt x="2278760" y="0"/>
                </a:cubicBezTo>
                <a:cubicBezTo>
                  <a:pt x="2481578" y="-11564"/>
                  <a:pt x="2569527" y="20023"/>
                  <a:pt x="2768659" y="0"/>
                </a:cubicBezTo>
                <a:cubicBezTo>
                  <a:pt x="2753455" y="201199"/>
                  <a:pt x="2746410" y="347198"/>
                  <a:pt x="2768659" y="464249"/>
                </a:cubicBezTo>
                <a:cubicBezTo>
                  <a:pt x="2790908" y="581300"/>
                  <a:pt x="2779079" y="773586"/>
                  <a:pt x="2768659" y="892787"/>
                </a:cubicBezTo>
                <a:lnTo>
                  <a:pt x="2768659" y="892787"/>
                </a:lnTo>
                <a:cubicBezTo>
                  <a:pt x="2753574" y="1014239"/>
                  <a:pt x="2776875" y="1183685"/>
                  <a:pt x="2768659" y="1275410"/>
                </a:cubicBezTo>
                <a:cubicBezTo>
                  <a:pt x="2779295" y="1352364"/>
                  <a:pt x="2756741" y="1472861"/>
                  <a:pt x="2768659" y="1530492"/>
                </a:cubicBezTo>
                <a:cubicBezTo>
                  <a:pt x="2581263" y="1517084"/>
                  <a:pt x="2368388" y="1556177"/>
                  <a:pt x="2246459" y="1530492"/>
                </a:cubicBezTo>
                <a:cubicBezTo>
                  <a:pt x="2124530" y="1504807"/>
                  <a:pt x="1931787" y="1544663"/>
                  <a:pt x="1724259" y="1530492"/>
                </a:cubicBezTo>
                <a:cubicBezTo>
                  <a:pt x="1516731" y="1516321"/>
                  <a:pt x="1332094" y="1525445"/>
                  <a:pt x="1153608" y="1530492"/>
                </a:cubicBezTo>
                <a:cubicBezTo>
                  <a:pt x="1031178" y="1566147"/>
                  <a:pt x="873885" y="1593525"/>
                  <a:pt x="722911" y="1632115"/>
                </a:cubicBezTo>
                <a:cubicBezTo>
                  <a:pt x="571937" y="1670705"/>
                  <a:pt x="447780" y="1681554"/>
                  <a:pt x="325345" y="1725921"/>
                </a:cubicBezTo>
                <a:cubicBezTo>
                  <a:pt x="365305" y="1667412"/>
                  <a:pt x="432951" y="1587949"/>
                  <a:pt x="461443" y="1530492"/>
                </a:cubicBezTo>
                <a:cubicBezTo>
                  <a:pt x="267289" y="1552539"/>
                  <a:pt x="96145" y="1512789"/>
                  <a:pt x="0" y="1530492"/>
                </a:cubicBezTo>
                <a:cubicBezTo>
                  <a:pt x="-2109" y="1478306"/>
                  <a:pt x="-4786" y="1363859"/>
                  <a:pt x="0" y="1275410"/>
                </a:cubicBezTo>
                <a:cubicBezTo>
                  <a:pt x="12767" y="1145315"/>
                  <a:pt x="-344" y="1068753"/>
                  <a:pt x="0" y="892787"/>
                </a:cubicBezTo>
                <a:lnTo>
                  <a:pt x="0" y="892787"/>
                </a:lnTo>
                <a:cubicBezTo>
                  <a:pt x="-19538" y="694854"/>
                  <a:pt x="-6917" y="668046"/>
                  <a:pt x="0" y="473177"/>
                </a:cubicBezTo>
                <a:cubicBezTo>
                  <a:pt x="6917" y="278308"/>
                  <a:pt x="2902" y="179167"/>
                  <a:pt x="0" y="0"/>
                </a:cubicBezTo>
                <a:close/>
              </a:path>
            </a:pathLst>
          </a:custGeom>
          <a:ln>
            <a:solidFill>
              <a:srgbClr val="005949"/>
            </a:solidFill>
            <a:extLst>
              <a:ext uri="{C807C97D-BFC1-408E-A445-0C87EB9F89A2}">
                <ask:lineSketchStyleProps xmlns:ask="http://schemas.microsoft.com/office/drawing/2018/sketchyshapes" sd="1219033472">
                  <a:prstGeom prst="wedgeRectCallout">
                    <a:avLst>
                      <a:gd name="adj1" fmla="val -38249"/>
                      <a:gd name="adj2" fmla="val 62769"/>
                    </a:avLst>
                  </a:prstGeom>
                  <ask:type>
                    <ask:lineSketchFreehand/>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sz="1600" b="0" i="1" u="none" strike="noStrike" baseline="0" dirty="0">
                <a:solidFill>
                  <a:srgbClr val="000000"/>
                </a:solidFill>
                <a:latin typeface="Times New Roman" panose="02020603050405020304" pitchFamily="18" charset="0"/>
              </a:rPr>
              <a:t>We love CADRE! Our families love CADRE! We mail the booklets to parents that call our center and use them as resources at public events.</a:t>
            </a:r>
            <a:endParaRPr lang="en-US" sz="1400" dirty="0">
              <a:solidFill>
                <a:schemeClr val="tx2">
                  <a:lumMod val="75000"/>
                </a:schemeClr>
              </a:solidFill>
              <a:latin typeface="Candara" panose="020E0502030303020204" pitchFamily="34" charset="0"/>
            </a:endParaRPr>
          </a:p>
        </p:txBody>
      </p:sp>
    </p:spTree>
    <p:extLst>
      <p:ext uri="{BB962C8B-B14F-4D97-AF65-F5344CB8AC3E}">
        <p14:creationId xmlns:p14="http://schemas.microsoft.com/office/powerpoint/2010/main" val="17760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2" name="Straight Connector 31">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4" name="Rectangle 33">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CA1ED5-9E71-A763-FB3E-44A79F059138}"/>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6600" b="1" spc="200"/>
              <a:t>Objective three: </a:t>
            </a:r>
            <a:br>
              <a:rPr lang="en-US" sz="6600" spc="200"/>
            </a:br>
            <a:r>
              <a:rPr lang="en-US" sz="6600" spc="200"/>
              <a:t>expand the dispute resolution knowledge base</a:t>
            </a:r>
          </a:p>
        </p:txBody>
      </p:sp>
      <p:cxnSp>
        <p:nvCxnSpPr>
          <p:cNvPr id="38" name="Straight Connector 37">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177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40"/>
        <p:cNvGrpSpPr/>
        <p:nvPr/>
      </p:nvGrpSpPr>
      <p:grpSpPr>
        <a:xfrm>
          <a:off x="0" y="0"/>
          <a:ext cx="0" cy="0"/>
          <a:chOff x="0" y="0"/>
          <a:chExt cx="0" cy="0"/>
        </a:xfrm>
      </p:grpSpPr>
      <p:sp>
        <p:nvSpPr>
          <p:cNvPr id="144" name="Google Shape;144;p18">
            <a:extLst>
              <a:ext uri="{C183D7F6-B498-43B3-948B-1728B52AA6E4}">
                <adec:decorative xmlns:adec="http://schemas.microsoft.com/office/drawing/2017/decorative" val="1"/>
              </a:ext>
            </a:extLst>
          </p:cNvPr>
          <p:cNvSpPr/>
          <p:nvPr/>
        </p:nvSpPr>
        <p:spPr>
          <a:xfrm>
            <a:off x="511581" y="2835129"/>
            <a:ext cx="5459450" cy="1948662"/>
          </a:xfrm>
          <a:prstGeom prst="homePlate">
            <a:avLst>
              <a:gd name="adj" fmla="val 0"/>
            </a:avLst>
          </a:prstGeom>
          <a:solidFill>
            <a:srgbClr val="147EA8"/>
          </a:solid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Tw Cen MT" panose="020B0602020104020603"/>
              <a:ea typeface="+mn-ea"/>
              <a:cs typeface="+mn-cs"/>
            </a:endParaRPr>
          </a:p>
        </p:txBody>
      </p:sp>
      <p:sp>
        <p:nvSpPr>
          <p:cNvPr id="21" name="Google Shape;144;p18">
            <a:extLst>
              <a:ext uri="{FF2B5EF4-FFF2-40B4-BE49-F238E27FC236}">
                <a16:creationId xmlns:a16="http://schemas.microsoft.com/office/drawing/2014/main" id="{7A1E03B0-91BC-1584-C546-294215303806}"/>
              </a:ext>
              <a:ext uri="{C183D7F6-B498-43B3-948B-1728B52AA6E4}">
                <adec:decorative xmlns:adec="http://schemas.microsoft.com/office/drawing/2017/decorative" val="1"/>
              </a:ext>
            </a:extLst>
          </p:cNvPr>
          <p:cNvSpPr/>
          <p:nvPr/>
        </p:nvSpPr>
        <p:spPr>
          <a:xfrm>
            <a:off x="5965375" y="2835129"/>
            <a:ext cx="5734181" cy="2052828"/>
          </a:xfrm>
          <a:prstGeom prst="homePlate">
            <a:avLst>
              <a:gd name="adj" fmla="val 0"/>
            </a:avLst>
          </a:prstGeom>
          <a:solidFill>
            <a:schemeClr val="accent2"/>
          </a:solid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Tw Cen MT" panose="020B0602020104020603"/>
              <a:ea typeface="+mn-ea"/>
              <a:cs typeface="+mn-cs"/>
            </a:endParaRPr>
          </a:p>
        </p:txBody>
      </p:sp>
      <p:sp>
        <p:nvSpPr>
          <p:cNvPr id="141" name="Google Shape;141;p18">
            <a:extLst>
              <a:ext uri="{C183D7F6-B498-43B3-948B-1728B52AA6E4}">
                <adec:decorative xmlns:adec="http://schemas.microsoft.com/office/drawing/2017/decorative" val="1"/>
              </a:ext>
            </a:extLst>
          </p:cNvPr>
          <p:cNvSpPr/>
          <p:nvPr/>
        </p:nvSpPr>
        <p:spPr>
          <a:xfrm>
            <a:off x="509213" y="4697024"/>
            <a:ext cx="5456162" cy="1813967"/>
          </a:xfrm>
          <a:prstGeom prst="homePlate">
            <a:avLst>
              <a:gd name="adj" fmla="val 0"/>
            </a:avLst>
          </a:prstGeom>
          <a:solidFill>
            <a:schemeClr val="accent4">
              <a:lumMod val="75000"/>
            </a:schemeClr>
          </a:solid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schemeClr val="accent5">
                  <a:lumMod val="60000"/>
                  <a:lumOff val="40000"/>
                </a:schemeClr>
              </a:solidFill>
              <a:effectLst/>
              <a:uLnTx/>
              <a:uFillTx/>
              <a:latin typeface="Tw Cen MT" panose="020B0602020104020603"/>
              <a:ea typeface="+mn-ea"/>
              <a:cs typeface="+mn-cs"/>
            </a:endParaRPr>
          </a:p>
        </p:txBody>
      </p:sp>
      <p:sp>
        <p:nvSpPr>
          <p:cNvPr id="142" name="Google Shape;142;p18">
            <a:extLst>
              <a:ext uri="{C183D7F6-B498-43B3-948B-1728B52AA6E4}">
                <adec:decorative xmlns:adec="http://schemas.microsoft.com/office/drawing/2017/decorative" val="1"/>
              </a:ext>
            </a:extLst>
          </p:cNvPr>
          <p:cNvSpPr/>
          <p:nvPr/>
        </p:nvSpPr>
        <p:spPr>
          <a:xfrm>
            <a:off x="5965730" y="4697025"/>
            <a:ext cx="5733825" cy="1813967"/>
          </a:xfrm>
          <a:prstGeom prst="homePlate">
            <a:avLst>
              <a:gd name="adj" fmla="val 0"/>
            </a:avLst>
          </a:prstGeom>
          <a:solidFill>
            <a:schemeClr val="accent5">
              <a:lumMod val="75000"/>
            </a:schemeClr>
          </a:solid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Tw Cen MT" panose="020B0602020104020603"/>
              <a:ea typeface="+mn-ea"/>
              <a:cs typeface="+mn-cs"/>
            </a:endParaRPr>
          </a:p>
        </p:txBody>
      </p:sp>
      <p:sp>
        <p:nvSpPr>
          <p:cNvPr id="16" name="Google Shape;142;p18">
            <a:extLst>
              <a:ext uri="{FF2B5EF4-FFF2-40B4-BE49-F238E27FC236}">
                <a16:creationId xmlns:a16="http://schemas.microsoft.com/office/drawing/2014/main" id="{6396AC82-ADDC-2679-A6F8-BDF5419920C7}"/>
              </a:ext>
              <a:ext uri="{C183D7F6-B498-43B3-948B-1728B52AA6E4}">
                <adec:decorative xmlns:adec="http://schemas.microsoft.com/office/drawing/2017/decorative" val="1"/>
              </a:ext>
            </a:extLst>
          </p:cNvPr>
          <p:cNvSpPr/>
          <p:nvPr/>
        </p:nvSpPr>
        <p:spPr>
          <a:xfrm>
            <a:off x="2066050" y="1488943"/>
            <a:ext cx="7819161" cy="1368840"/>
          </a:xfrm>
          <a:prstGeom prst="homePlate">
            <a:avLst>
              <a:gd name="adj" fmla="val 0"/>
            </a:avLst>
          </a:prstGeom>
          <a:solidFill>
            <a:schemeClr val="accent2">
              <a:lumMod val="50000"/>
            </a:schemeClr>
          </a:solid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Tw Cen MT" panose="020B0602020104020603"/>
              <a:ea typeface="+mn-ea"/>
              <a:cs typeface="+mn-cs"/>
            </a:endParaRPr>
          </a:p>
        </p:txBody>
      </p:sp>
      <p:sp>
        <p:nvSpPr>
          <p:cNvPr id="4" name="TextBox 3">
            <a:extLst>
              <a:ext uri="{FF2B5EF4-FFF2-40B4-BE49-F238E27FC236}">
                <a16:creationId xmlns:a16="http://schemas.microsoft.com/office/drawing/2014/main" id="{0D32314A-D9A5-283B-75BD-385A4A1F5A9C}"/>
              </a:ext>
            </a:extLst>
          </p:cNvPr>
          <p:cNvSpPr txBox="1"/>
          <p:nvPr/>
        </p:nvSpPr>
        <p:spPr>
          <a:xfrm>
            <a:off x="8554449" y="5820746"/>
            <a:ext cx="41041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9</a:t>
            </a:r>
          </a:p>
        </p:txBody>
      </p:sp>
      <p:sp>
        <p:nvSpPr>
          <p:cNvPr id="12" name="Google Shape;163;p18">
            <a:extLst>
              <a:ext uri="{FF2B5EF4-FFF2-40B4-BE49-F238E27FC236}">
                <a16:creationId xmlns:a16="http://schemas.microsoft.com/office/drawing/2014/main" id="{6DA5CC33-CC5E-A6B5-C44C-DAD6FCD26D4A}"/>
              </a:ext>
            </a:extLst>
          </p:cNvPr>
          <p:cNvSpPr txBox="1"/>
          <p:nvPr/>
        </p:nvSpPr>
        <p:spPr>
          <a:xfrm>
            <a:off x="5783245" y="5214270"/>
            <a:ext cx="5952822" cy="416017"/>
          </a:xfrm>
          <a:prstGeom prst="rect">
            <a:avLst/>
          </a:prstGeom>
          <a:noFill/>
          <a:ln>
            <a:noFill/>
          </a:ln>
        </p:spPr>
        <p:txBody>
          <a:bodyPr spcFirstLastPara="1" wrap="square" lIns="121900" tIns="121900" rIns="121900" bIns="121900" anchor="ctr" anchorCtr="0">
            <a:noAutofit/>
          </a:bodyPr>
          <a:lstStyle/>
          <a:p>
            <a:pPr lvl="0" algn="ctr">
              <a:defRPr/>
            </a:pPr>
            <a:r>
              <a:rPr lang="en-US" dirty="0">
                <a:solidFill>
                  <a:srgbClr val="FFFFFF"/>
                </a:solidFill>
                <a:latin typeface="Candara" panose="020E0502030303020204" pitchFamily="34" charset="0"/>
                <a:ea typeface="Roboto"/>
                <a:cs typeface="Roboto"/>
                <a:sym typeface="Roboto"/>
              </a:rPr>
              <a:t>Resources produced, shared, or presented targeted to hearing officers on emerging issues. </a:t>
            </a:r>
            <a:r>
              <a:rPr lang="en-US" i="1" dirty="0">
                <a:solidFill>
                  <a:srgbClr val="FFFFFF"/>
                </a:solidFill>
                <a:latin typeface="Candara" panose="020E0502030303020204" pitchFamily="34" charset="0"/>
                <a:ea typeface="Roboto"/>
                <a:cs typeface="Roboto"/>
                <a:sym typeface="Roboto"/>
              </a:rPr>
              <a:t>(Goal: 1)</a:t>
            </a:r>
            <a:endParaRPr kumimoji="0" lang="en-US"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endParaRPr>
          </a:p>
        </p:txBody>
      </p:sp>
      <p:sp>
        <p:nvSpPr>
          <p:cNvPr id="164" name="Google Shape;164;p18"/>
          <p:cNvSpPr txBox="1"/>
          <p:nvPr/>
        </p:nvSpPr>
        <p:spPr>
          <a:xfrm>
            <a:off x="7577313" y="4832920"/>
            <a:ext cx="3691006" cy="285796"/>
          </a:xfrm>
          <a:prstGeom prst="rect">
            <a:avLst/>
          </a:prstGeom>
          <a:no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 sz="2133" b="1" dirty="0">
                <a:solidFill>
                  <a:srgbClr val="FFFFFF"/>
                </a:solidFill>
                <a:latin typeface="Candara" panose="020E0502030303020204" pitchFamily="34" charset="0"/>
                <a:ea typeface="Fira Sans Condensed SemiBold"/>
                <a:cs typeface="Fira Sans Condensed SemiBold"/>
                <a:sym typeface="Fira Sans Condensed SemiBold"/>
              </a:rPr>
              <a:t>Emerging Issues</a:t>
            </a:r>
            <a:endParaRPr kumimoji="0"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endParaRPr>
          </a:p>
        </p:txBody>
      </p:sp>
      <p:sp>
        <p:nvSpPr>
          <p:cNvPr id="3" name="TextBox 2">
            <a:extLst>
              <a:ext uri="{FF2B5EF4-FFF2-40B4-BE49-F238E27FC236}">
                <a16:creationId xmlns:a16="http://schemas.microsoft.com/office/drawing/2014/main" id="{7A3C397E-94EF-8D3F-2B8E-F1FE3D06BBA7}"/>
              </a:ext>
            </a:extLst>
          </p:cNvPr>
          <p:cNvSpPr txBox="1"/>
          <p:nvPr/>
        </p:nvSpPr>
        <p:spPr>
          <a:xfrm>
            <a:off x="2807711" y="5901323"/>
            <a:ext cx="364611"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5</a:t>
            </a:r>
          </a:p>
        </p:txBody>
      </p:sp>
      <p:sp>
        <p:nvSpPr>
          <p:cNvPr id="163" name="Google Shape;163;p18"/>
          <p:cNvSpPr txBox="1"/>
          <p:nvPr/>
        </p:nvSpPr>
        <p:spPr>
          <a:xfrm>
            <a:off x="526627" y="5287854"/>
            <a:ext cx="5383617" cy="531600"/>
          </a:xfrm>
          <a:prstGeom prst="rect">
            <a:avLst/>
          </a:prstGeom>
          <a:noFill/>
          <a:ln>
            <a:noFill/>
          </a:ln>
        </p:spPr>
        <p:txBody>
          <a:bodyPr spcFirstLastPara="1" wrap="square" lIns="121900" tIns="121900" rIns="121900" bIns="1219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srgbClr val="FFFFFF"/>
                </a:solidFill>
                <a:latin typeface="Candara" panose="020E0502030303020204" pitchFamily="34" charset="0"/>
                <a:ea typeface="Roboto"/>
                <a:cs typeface="Roboto"/>
                <a:sym typeface="Roboto"/>
              </a:rPr>
              <a:t>R</a:t>
            </a:r>
            <a:r>
              <a:rPr kumimoji="0" lang="en-US" b="0" i="0" u="none" strike="noStrike" kern="1200" cap="none" spc="0" normalizeH="0" baseline="0" noProof="0" dirty="0" err="1">
                <a:ln>
                  <a:noFill/>
                </a:ln>
                <a:solidFill>
                  <a:srgbClr val="FFFFFF"/>
                </a:solidFill>
                <a:effectLst/>
                <a:uLnTx/>
                <a:uFillTx/>
                <a:latin typeface="Candara" panose="020E0502030303020204" pitchFamily="34" charset="0"/>
                <a:ea typeface="Roboto"/>
                <a:cs typeface="Roboto"/>
                <a:sym typeface="Roboto"/>
              </a:rPr>
              <a:t>elevant</a:t>
            </a:r>
            <a:r>
              <a:rPr kumimoji="0" lang="en-US"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 &amp; rigorous research reports or publications related to DR posted in the RAISE database each year. </a:t>
            </a:r>
            <a:r>
              <a:rPr kumimoji="0" lang="en-US" b="0" i="1"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(Goal: 5)</a:t>
            </a:r>
          </a:p>
        </p:txBody>
      </p:sp>
      <p:sp>
        <p:nvSpPr>
          <p:cNvPr id="162" name="Google Shape;162;p18"/>
          <p:cNvSpPr txBox="1"/>
          <p:nvPr/>
        </p:nvSpPr>
        <p:spPr>
          <a:xfrm>
            <a:off x="2346798" y="4793752"/>
            <a:ext cx="1342100" cy="365200"/>
          </a:xfrm>
          <a:prstGeom prst="rect">
            <a:avLst/>
          </a:prstGeom>
          <a:no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rPr>
              <a:t>Research</a:t>
            </a:r>
            <a:endParaRPr kumimoji="0"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endParaRPr>
          </a:p>
        </p:txBody>
      </p:sp>
      <p:sp>
        <p:nvSpPr>
          <p:cNvPr id="10" name="TextBox 9">
            <a:extLst>
              <a:ext uri="{FF2B5EF4-FFF2-40B4-BE49-F238E27FC236}">
                <a16:creationId xmlns:a16="http://schemas.microsoft.com/office/drawing/2014/main" id="{B96EEE73-A3F8-C418-36F5-0519223C80F6}"/>
              </a:ext>
            </a:extLst>
          </p:cNvPr>
          <p:cNvSpPr txBox="1"/>
          <p:nvPr/>
        </p:nvSpPr>
        <p:spPr>
          <a:xfrm>
            <a:off x="8585543" y="4147242"/>
            <a:ext cx="642144"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5</a:t>
            </a:r>
          </a:p>
        </p:txBody>
      </p:sp>
      <p:sp>
        <p:nvSpPr>
          <p:cNvPr id="9" name="Google Shape;161;p18">
            <a:extLst>
              <a:ext uri="{FF2B5EF4-FFF2-40B4-BE49-F238E27FC236}">
                <a16:creationId xmlns:a16="http://schemas.microsoft.com/office/drawing/2014/main" id="{528633BE-0333-E3C2-6292-B9D64FE2DAEE}"/>
              </a:ext>
            </a:extLst>
          </p:cNvPr>
          <p:cNvSpPr txBox="1"/>
          <p:nvPr/>
        </p:nvSpPr>
        <p:spPr>
          <a:xfrm>
            <a:off x="5965375" y="3492892"/>
            <a:ext cx="5734180" cy="531600"/>
          </a:xfrm>
          <a:prstGeom prst="rect">
            <a:avLst/>
          </a:prstGeom>
          <a:noFill/>
          <a:ln>
            <a:noFill/>
          </a:ln>
        </p:spPr>
        <p:txBody>
          <a:bodyPr spcFirstLastPara="1" wrap="square" lIns="121900" tIns="121900" rIns="121900" bIns="1219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solidFill>
                  <a:srgbClr val="FFFFFF"/>
                </a:solidFill>
                <a:latin typeface="Candara" panose="020E0502030303020204" pitchFamily="34" charset="0"/>
                <a:ea typeface="Roboto"/>
                <a:cs typeface="Roboto"/>
                <a:sym typeface="Roboto"/>
              </a:rPr>
              <a:t>R</a:t>
            </a:r>
            <a:r>
              <a:rPr kumimoji="0" lang="en-US" b="0" i="0" u="none" strike="noStrike" kern="1200" cap="none" spc="0" normalizeH="0" baseline="0" noProof="0" dirty="0" err="1">
                <a:ln>
                  <a:noFill/>
                </a:ln>
                <a:solidFill>
                  <a:srgbClr val="FFFFFF"/>
                </a:solidFill>
                <a:effectLst/>
                <a:uLnTx/>
                <a:uFillTx/>
                <a:latin typeface="Candara" panose="020E0502030303020204" pitchFamily="34" charset="0"/>
                <a:ea typeface="Roboto"/>
                <a:cs typeface="Roboto"/>
                <a:sym typeface="Roboto"/>
              </a:rPr>
              <a:t>esources</a:t>
            </a:r>
            <a:r>
              <a:rPr kumimoji="0" lang="en-US"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 produced relating to effective strategies for collecting, reporting, and/or using high-quality DR data. </a:t>
            </a:r>
            <a:r>
              <a:rPr kumimoji="0" lang="en-US" b="0" i="1"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(Goal: 2)</a:t>
            </a:r>
          </a:p>
        </p:txBody>
      </p:sp>
      <p:sp>
        <p:nvSpPr>
          <p:cNvPr id="23" name="Google Shape;160;p18">
            <a:extLst>
              <a:ext uri="{FF2B5EF4-FFF2-40B4-BE49-F238E27FC236}">
                <a16:creationId xmlns:a16="http://schemas.microsoft.com/office/drawing/2014/main" id="{D7041B62-C213-7390-43B9-0E94E3ECCBAB}"/>
              </a:ext>
            </a:extLst>
          </p:cNvPr>
          <p:cNvSpPr txBox="1"/>
          <p:nvPr/>
        </p:nvSpPr>
        <p:spPr>
          <a:xfrm>
            <a:off x="7720926" y="2946832"/>
            <a:ext cx="2045842" cy="365200"/>
          </a:xfrm>
          <a:prstGeom prst="rect">
            <a:avLst/>
          </a:prstGeom>
          <a:no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 sz="2133" b="1" dirty="0">
                <a:solidFill>
                  <a:srgbClr val="FFFFFF"/>
                </a:solidFill>
                <a:latin typeface="Candara" panose="020E0502030303020204" pitchFamily="34" charset="0"/>
                <a:ea typeface="Fira Sans Condensed SemiBold"/>
                <a:cs typeface="Fira Sans Condensed SemiBold"/>
                <a:sym typeface="Fira Sans Condensed SemiBold"/>
              </a:rPr>
              <a:t>Data Resources</a:t>
            </a:r>
            <a:endParaRPr kumimoji="0"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endParaRPr>
          </a:p>
        </p:txBody>
      </p:sp>
      <p:sp>
        <p:nvSpPr>
          <p:cNvPr id="5" name="TextBox 4">
            <a:extLst>
              <a:ext uri="{FF2B5EF4-FFF2-40B4-BE49-F238E27FC236}">
                <a16:creationId xmlns:a16="http://schemas.microsoft.com/office/drawing/2014/main" id="{6BBADD00-0122-D7BC-B278-67624CA396B0}"/>
              </a:ext>
            </a:extLst>
          </p:cNvPr>
          <p:cNvSpPr txBox="1"/>
          <p:nvPr/>
        </p:nvSpPr>
        <p:spPr>
          <a:xfrm>
            <a:off x="8585543" y="6510991"/>
            <a:ext cx="354495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dirty="0">
                <a:latin typeface="Candara" panose="020E0502030303020204" pitchFamily="34" charset="0"/>
              </a:rPr>
              <a:t>*Data not made available from OSEP.</a:t>
            </a:r>
            <a:endParaRPr kumimoji="0" lang="en-US" sz="1600" b="1" i="0" u="none" strike="noStrike" kern="1200" cap="none" spc="0" normalizeH="0" baseline="0" noProof="0" dirty="0">
              <a:ln>
                <a:noFill/>
              </a:ln>
              <a:effectLst/>
              <a:uLnTx/>
              <a:uFillTx/>
              <a:latin typeface="Candara" panose="020E0502030303020204" pitchFamily="34" charset="0"/>
              <a:ea typeface="+mn-ea"/>
              <a:cs typeface="+mn-cs"/>
            </a:endParaRPr>
          </a:p>
        </p:txBody>
      </p:sp>
      <p:sp>
        <p:nvSpPr>
          <p:cNvPr id="6" name="TextBox 5">
            <a:extLst>
              <a:ext uri="{FF2B5EF4-FFF2-40B4-BE49-F238E27FC236}">
                <a16:creationId xmlns:a16="http://schemas.microsoft.com/office/drawing/2014/main" id="{82E04406-797E-7908-6349-8B3348E93354}"/>
              </a:ext>
            </a:extLst>
          </p:cNvPr>
          <p:cNvSpPr txBox="1"/>
          <p:nvPr/>
        </p:nvSpPr>
        <p:spPr>
          <a:xfrm>
            <a:off x="3232249" y="4102215"/>
            <a:ext cx="261257" cy="369332"/>
          </a:xfrm>
          <a:prstGeom prst="rect">
            <a:avLst/>
          </a:prstGeom>
          <a:noFill/>
        </p:spPr>
        <p:txBody>
          <a:bodyPr wrap="square" rtlCol="0">
            <a:spAutoFit/>
          </a:bodyPr>
          <a:lstStyle/>
          <a:p>
            <a:r>
              <a:rPr lang="en-US" dirty="0">
                <a:solidFill>
                  <a:schemeClr val="bg1"/>
                </a:solidFill>
              </a:rPr>
              <a:t>*</a:t>
            </a:r>
          </a:p>
        </p:txBody>
      </p:sp>
      <p:sp>
        <p:nvSpPr>
          <p:cNvPr id="2" name="TextBox 1">
            <a:extLst>
              <a:ext uri="{FF2B5EF4-FFF2-40B4-BE49-F238E27FC236}">
                <a16:creationId xmlns:a16="http://schemas.microsoft.com/office/drawing/2014/main" id="{DE8620D6-1739-9EE4-11B8-41A8B51B08EB}"/>
              </a:ext>
            </a:extLst>
          </p:cNvPr>
          <p:cNvSpPr txBox="1"/>
          <p:nvPr/>
        </p:nvSpPr>
        <p:spPr>
          <a:xfrm>
            <a:off x="2663804" y="4088035"/>
            <a:ext cx="829702"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3200" b="1" dirty="0">
                <a:solidFill>
                  <a:prstClr val="white"/>
                </a:solidFill>
                <a:latin typeface="Candara" panose="020E0502030303020204" pitchFamily="34" charset="0"/>
              </a:rPr>
              <a:t>NA</a:t>
            </a:r>
            <a:endParaRPr kumimoji="0" lang="en-US" sz="32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p:txBody>
      </p:sp>
      <p:sp>
        <p:nvSpPr>
          <p:cNvPr id="161" name="Google Shape;161;p18"/>
          <p:cNvSpPr txBox="1"/>
          <p:nvPr/>
        </p:nvSpPr>
        <p:spPr>
          <a:xfrm>
            <a:off x="682176" y="3367253"/>
            <a:ext cx="4968773" cy="531600"/>
          </a:xfrm>
          <a:prstGeom prst="rect">
            <a:avLst/>
          </a:prstGeom>
          <a:noFill/>
          <a:ln>
            <a:noFill/>
          </a:ln>
        </p:spPr>
        <p:txBody>
          <a:bodyPr spcFirstLastPara="1" wrap="square" lIns="121900" tIns="121900" rIns="121900" bIns="1219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Annual analysis of State &amp; national trends and other data about DR produced. </a:t>
            </a:r>
            <a:r>
              <a:rPr kumimoji="0" lang="en" b="0" i="1"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(Goal: 1)</a:t>
            </a:r>
            <a:endParaRPr kumimoji="0" b="0" i="1"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endParaRPr>
          </a:p>
        </p:txBody>
      </p:sp>
      <p:sp>
        <p:nvSpPr>
          <p:cNvPr id="160" name="Google Shape;160;p18"/>
          <p:cNvSpPr txBox="1"/>
          <p:nvPr/>
        </p:nvSpPr>
        <p:spPr>
          <a:xfrm>
            <a:off x="2209044" y="2958771"/>
            <a:ext cx="1856197" cy="365200"/>
          </a:xfrm>
          <a:prstGeom prst="rect">
            <a:avLst/>
          </a:prstGeom>
          <a:no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 sz="2133" b="1" dirty="0">
                <a:solidFill>
                  <a:srgbClr val="FFFFFF"/>
                </a:solidFill>
                <a:latin typeface="Candara" panose="020E0502030303020204" pitchFamily="34" charset="0"/>
                <a:ea typeface="Fira Sans Condensed SemiBold"/>
                <a:cs typeface="Fira Sans Condensed SemiBold"/>
                <a:sym typeface="Fira Sans Condensed SemiBold"/>
              </a:rPr>
              <a:t>Data Analysis</a:t>
            </a:r>
            <a:endParaRPr kumimoji="0"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endParaRPr>
          </a:p>
        </p:txBody>
      </p:sp>
      <p:sp>
        <p:nvSpPr>
          <p:cNvPr id="19" name="TextBox 18">
            <a:extLst>
              <a:ext uri="{FF2B5EF4-FFF2-40B4-BE49-F238E27FC236}">
                <a16:creationId xmlns:a16="http://schemas.microsoft.com/office/drawing/2014/main" id="{33462C72-1A30-9722-42A2-9AE4D5AE0929}"/>
              </a:ext>
            </a:extLst>
          </p:cNvPr>
          <p:cNvSpPr txBox="1"/>
          <p:nvPr/>
        </p:nvSpPr>
        <p:spPr>
          <a:xfrm>
            <a:off x="5650949" y="2186156"/>
            <a:ext cx="691823"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20</a:t>
            </a:r>
          </a:p>
        </p:txBody>
      </p:sp>
      <p:sp>
        <p:nvSpPr>
          <p:cNvPr id="17" name="Google Shape;165;p18">
            <a:extLst>
              <a:ext uri="{FF2B5EF4-FFF2-40B4-BE49-F238E27FC236}">
                <a16:creationId xmlns:a16="http://schemas.microsoft.com/office/drawing/2014/main" id="{91F3EE42-44CB-1019-74D3-0403CA0DD1A6}"/>
              </a:ext>
            </a:extLst>
          </p:cNvPr>
          <p:cNvSpPr txBox="1"/>
          <p:nvPr/>
        </p:nvSpPr>
        <p:spPr>
          <a:xfrm>
            <a:off x="2209044" y="1728588"/>
            <a:ext cx="7420449" cy="671300"/>
          </a:xfrm>
          <a:prstGeom prst="rect">
            <a:avLst/>
          </a:prstGeom>
          <a:noFill/>
          <a:ln>
            <a:noFill/>
          </a:ln>
        </p:spPr>
        <p:txBody>
          <a:bodyPr spcFirstLastPara="1" wrap="square" lIns="121900" tIns="121900" rIns="121900" bIns="12190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rPr>
              <a:t>Dispute resolution resources featured, added or updated. </a:t>
            </a:r>
            <a:r>
              <a:rPr lang="en-US" i="1" dirty="0">
                <a:solidFill>
                  <a:srgbClr val="FFFFFF"/>
                </a:solidFill>
                <a:latin typeface="Candara" panose="020E0502030303020204" pitchFamily="34" charset="0"/>
                <a:ea typeface="Roboto"/>
                <a:cs typeface="Roboto"/>
                <a:sym typeface="Roboto"/>
              </a:rPr>
              <a:t>(Goal: 30)</a:t>
            </a:r>
            <a:endParaRPr kumimoji="0" b="0" i="0" u="none" strike="noStrike" kern="1200" cap="none" spc="0" normalizeH="0" baseline="0" noProof="0" dirty="0">
              <a:ln>
                <a:noFill/>
              </a:ln>
              <a:solidFill>
                <a:srgbClr val="FFFFFF"/>
              </a:solidFill>
              <a:effectLst/>
              <a:uLnTx/>
              <a:uFillTx/>
              <a:latin typeface="Candara" panose="020E0502030303020204" pitchFamily="34" charset="0"/>
              <a:ea typeface="Roboto"/>
              <a:cs typeface="Roboto"/>
              <a:sym typeface="Roboto"/>
            </a:endParaRPr>
          </a:p>
        </p:txBody>
      </p:sp>
      <p:sp>
        <p:nvSpPr>
          <p:cNvPr id="18" name="Google Shape;164;p18">
            <a:extLst>
              <a:ext uri="{FF2B5EF4-FFF2-40B4-BE49-F238E27FC236}">
                <a16:creationId xmlns:a16="http://schemas.microsoft.com/office/drawing/2014/main" id="{62D3B4F4-DB93-480A-51B2-3BEF4C09824D}"/>
              </a:ext>
            </a:extLst>
          </p:cNvPr>
          <p:cNvSpPr txBox="1"/>
          <p:nvPr/>
        </p:nvSpPr>
        <p:spPr>
          <a:xfrm>
            <a:off x="5047276" y="1481308"/>
            <a:ext cx="1856708" cy="461172"/>
          </a:xfrm>
          <a:prstGeom prst="rect">
            <a:avLst/>
          </a:prstGeom>
          <a:noFill/>
          <a:ln>
            <a:noFill/>
          </a:ln>
        </p:spPr>
        <p:txBody>
          <a:bodyPr spcFirstLastPara="1" wrap="square" lIns="121900" tIns="121900" rIns="121900" bIns="12190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rPr>
              <a:t>Main Library</a:t>
            </a:r>
            <a:endParaRPr kumimoji="0" sz="2133" b="1" i="0" u="none" strike="noStrike" kern="1200" cap="none" spc="0" normalizeH="0" baseline="0" noProof="0" dirty="0">
              <a:ln>
                <a:noFill/>
              </a:ln>
              <a:solidFill>
                <a:srgbClr val="FFFFFF"/>
              </a:solidFill>
              <a:effectLst/>
              <a:uLnTx/>
              <a:uFillTx/>
              <a:latin typeface="Candara" panose="020E0502030303020204" pitchFamily="34" charset="0"/>
              <a:ea typeface="Fira Sans Condensed SemiBold"/>
              <a:cs typeface="Fira Sans Condensed SemiBold"/>
              <a:sym typeface="Fira Sans Condensed SemiBold"/>
            </a:endParaRPr>
          </a:p>
        </p:txBody>
      </p:sp>
      <p:sp>
        <p:nvSpPr>
          <p:cNvPr id="145" name="Google Shape;145;p18"/>
          <p:cNvSpPr txBox="1">
            <a:spLocks noGrp="1"/>
          </p:cNvSpPr>
          <p:nvPr>
            <p:ph type="title"/>
          </p:nvPr>
        </p:nvSpPr>
        <p:spPr>
          <a:xfrm>
            <a:off x="510460" y="541495"/>
            <a:ext cx="10972800" cy="542816"/>
          </a:xfrm>
          <a:prstGeom prst="rect">
            <a:avLst/>
          </a:prstGeom>
        </p:spPr>
        <p:txBody>
          <a:bodyPr spcFirstLastPara="1" vert="horz" wrap="square" lIns="121900" tIns="121900" rIns="121900" bIns="121900" rtlCol="0" anchor="ctr" anchorCtr="0">
            <a:noAutofit/>
          </a:bodyPr>
          <a:lstStyle/>
          <a:p>
            <a:pPr algn="ctr">
              <a:spcBef>
                <a:spcPts val="0"/>
              </a:spcBef>
            </a:pPr>
            <a:r>
              <a:rPr lang="en" sz="4400" dirty="0">
                <a:solidFill>
                  <a:schemeClr val="dk1"/>
                </a:solidFill>
              </a:rPr>
              <a:t>The Dispute Resolution knowledge base:</a:t>
            </a:r>
            <a:br>
              <a:rPr lang="en" sz="4400" dirty="0">
                <a:solidFill>
                  <a:schemeClr val="dk1"/>
                </a:solidFill>
              </a:rPr>
            </a:br>
            <a:r>
              <a:rPr lang="en" sz="4400" dirty="0">
                <a:solidFill>
                  <a:schemeClr val="dk1"/>
                </a:solidFill>
              </a:rPr>
              <a:t>data, Literature Database, main library of resources</a:t>
            </a:r>
            <a:endParaRPr sz="4400" dirty="0">
              <a:solidFill>
                <a:schemeClr val="dk1"/>
              </a:solidFill>
            </a:endParaRPr>
          </a:p>
        </p:txBody>
      </p:sp>
    </p:spTree>
    <p:extLst>
      <p:ext uri="{BB962C8B-B14F-4D97-AF65-F5344CB8AC3E}">
        <p14:creationId xmlns:p14="http://schemas.microsoft.com/office/powerpoint/2010/main" val="413178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23">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6" name="Rectangle 25">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BCA1ED5-9E71-A763-FB3E-44A79F059138}"/>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5600" b="1" spc="200" dirty="0"/>
              <a:t>Objective four: </a:t>
            </a:r>
            <a:br>
              <a:rPr lang="en-US" sz="5600" spc="200" dirty="0"/>
            </a:br>
            <a:r>
              <a:rPr lang="en-US" sz="5600" spc="200" dirty="0"/>
              <a:t>expand access to effective dispute resolution practices &amp; procedures by providing universal ta to the broadest audience possible</a:t>
            </a:r>
          </a:p>
        </p:txBody>
      </p:sp>
    </p:spTree>
    <p:extLst>
      <p:ext uri="{BB962C8B-B14F-4D97-AF65-F5344CB8AC3E}">
        <p14:creationId xmlns:p14="http://schemas.microsoft.com/office/powerpoint/2010/main" val="23408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3"/>
        <p:cNvGrpSpPr/>
        <p:nvPr/>
      </p:nvGrpSpPr>
      <p:grpSpPr>
        <a:xfrm>
          <a:off x="0" y="0"/>
          <a:ext cx="0" cy="0"/>
          <a:chOff x="0" y="0"/>
          <a:chExt cx="0" cy="0"/>
        </a:xfrm>
      </p:grpSpPr>
      <p:sp>
        <p:nvSpPr>
          <p:cNvPr id="990" name="Google Shape;990;p42">
            <a:extLst>
              <a:ext uri="{C183D7F6-B498-43B3-948B-1728B52AA6E4}">
                <adec:decorative xmlns:adec="http://schemas.microsoft.com/office/drawing/2017/decorative" val="1"/>
              </a:ext>
            </a:extLst>
          </p:cNvPr>
          <p:cNvSpPr/>
          <p:nvPr/>
        </p:nvSpPr>
        <p:spPr>
          <a:xfrm>
            <a:off x="2075251" y="3525006"/>
            <a:ext cx="261236" cy="156571"/>
          </a:xfrm>
          <a:custGeom>
            <a:avLst/>
            <a:gdLst/>
            <a:ahLst/>
            <a:cxnLst/>
            <a:rect l="l" t="t" r="r" b="b"/>
            <a:pathLst>
              <a:path w="1405" h="1201" extrusionOk="0">
                <a:moveTo>
                  <a:pt x="1" y="1"/>
                </a:moveTo>
                <a:lnTo>
                  <a:pt x="349" y="601"/>
                </a:lnTo>
                <a:lnTo>
                  <a:pt x="697" y="1201"/>
                </a:lnTo>
                <a:lnTo>
                  <a:pt x="1057" y="601"/>
                </a:lnTo>
                <a:lnTo>
                  <a:pt x="1405" y="1"/>
                </a:lnTo>
                <a:close/>
              </a:path>
            </a:pathLst>
          </a:custGeom>
          <a:solidFill>
            <a:schemeClr val="accent2">
              <a:lumMod val="50000"/>
            </a:schemeClr>
          </a:solidFill>
          <a:ln>
            <a:noFill/>
          </a:ln>
        </p:spPr>
        <p:txBody>
          <a:bodyPr spcFirstLastPara="1" wrap="square" lIns="121900" tIns="121900" rIns="121900" bIns="121900" anchor="ctr" anchorCtr="0">
            <a:noAutofit/>
          </a:bodyPr>
          <a:lstStyle/>
          <a:p>
            <a:endParaRPr sz="2400"/>
          </a:p>
        </p:txBody>
      </p:sp>
      <p:sp>
        <p:nvSpPr>
          <p:cNvPr id="991" name="Google Shape;991;p42">
            <a:extLst>
              <a:ext uri="{C183D7F6-B498-43B3-948B-1728B52AA6E4}">
                <adec:decorative xmlns:adec="http://schemas.microsoft.com/office/drawing/2017/decorative" val="1"/>
              </a:ext>
            </a:extLst>
          </p:cNvPr>
          <p:cNvSpPr/>
          <p:nvPr/>
        </p:nvSpPr>
        <p:spPr>
          <a:xfrm>
            <a:off x="5842576" y="3512739"/>
            <a:ext cx="261236" cy="156571"/>
          </a:xfrm>
          <a:custGeom>
            <a:avLst/>
            <a:gdLst/>
            <a:ahLst/>
            <a:cxnLst/>
            <a:rect l="l" t="t" r="r" b="b"/>
            <a:pathLst>
              <a:path w="1405" h="1201" extrusionOk="0">
                <a:moveTo>
                  <a:pt x="1" y="1"/>
                </a:moveTo>
                <a:lnTo>
                  <a:pt x="349" y="601"/>
                </a:lnTo>
                <a:lnTo>
                  <a:pt x="709" y="1201"/>
                </a:lnTo>
                <a:lnTo>
                  <a:pt x="1057" y="601"/>
                </a:lnTo>
                <a:lnTo>
                  <a:pt x="1405" y="1"/>
                </a:lnTo>
                <a:close/>
              </a:path>
            </a:pathLst>
          </a:custGeom>
          <a:solidFill>
            <a:schemeClr val="accent3">
              <a:lumMod val="75000"/>
            </a:schemeClr>
          </a:solidFill>
          <a:ln>
            <a:noFill/>
          </a:ln>
        </p:spPr>
        <p:txBody>
          <a:bodyPr spcFirstLastPara="1" wrap="square" lIns="121900" tIns="121900" rIns="121900" bIns="121900" anchor="ctr" anchorCtr="0">
            <a:noAutofit/>
          </a:bodyPr>
          <a:lstStyle/>
          <a:p>
            <a:endParaRPr sz="2400"/>
          </a:p>
        </p:txBody>
      </p:sp>
      <p:sp>
        <p:nvSpPr>
          <p:cNvPr id="992" name="Google Shape;992;p42">
            <a:extLst>
              <a:ext uri="{C183D7F6-B498-43B3-948B-1728B52AA6E4}">
                <adec:decorative xmlns:adec="http://schemas.microsoft.com/office/drawing/2017/decorative" val="1"/>
              </a:ext>
            </a:extLst>
          </p:cNvPr>
          <p:cNvSpPr/>
          <p:nvPr/>
        </p:nvSpPr>
        <p:spPr>
          <a:xfrm>
            <a:off x="9639930" y="3525006"/>
            <a:ext cx="250080" cy="156571"/>
          </a:xfrm>
          <a:custGeom>
            <a:avLst/>
            <a:gdLst/>
            <a:ahLst/>
            <a:cxnLst/>
            <a:rect l="l" t="t" r="r" b="b"/>
            <a:pathLst>
              <a:path w="1345" h="1201" extrusionOk="0">
                <a:moveTo>
                  <a:pt x="1" y="1"/>
                </a:moveTo>
                <a:lnTo>
                  <a:pt x="349" y="601"/>
                </a:lnTo>
                <a:lnTo>
                  <a:pt x="697" y="1201"/>
                </a:lnTo>
                <a:lnTo>
                  <a:pt x="1045" y="601"/>
                </a:lnTo>
                <a:lnTo>
                  <a:pt x="1345" y="1"/>
                </a:ln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993" name="Google Shape;993;p42">
            <a:extLst>
              <a:ext uri="{C183D7F6-B498-43B3-948B-1728B52AA6E4}">
                <adec:decorative xmlns:adec="http://schemas.microsoft.com/office/drawing/2017/decorative" val="1"/>
              </a:ext>
            </a:extLst>
          </p:cNvPr>
          <p:cNvSpPr/>
          <p:nvPr/>
        </p:nvSpPr>
        <p:spPr>
          <a:xfrm>
            <a:off x="7725162" y="2931177"/>
            <a:ext cx="252312" cy="156571"/>
          </a:xfrm>
          <a:custGeom>
            <a:avLst/>
            <a:gdLst/>
            <a:ahLst/>
            <a:cxnLst/>
            <a:rect l="l" t="t" r="r" b="b"/>
            <a:pathLst>
              <a:path w="1357" h="1201" extrusionOk="0">
                <a:moveTo>
                  <a:pt x="708" y="0"/>
                </a:moveTo>
                <a:lnTo>
                  <a:pt x="360" y="600"/>
                </a:lnTo>
                <a:lnTo>
                  <a:pt x="0" y="1200"/>
                </a:lnTo>
                <a:lnTo>
                  <a:pt x="1356" y="1200"/>
                </a:lnTo>
                <a:lnTo>
                  <a:pt x="1056" y="600"/>
                </a:lnTo>
                <a:lnTo>
                  <a:pt x="708" y="0"/>
                </a:lnTo>
                <a:close/>
              </a:path>
            </a:pathLst>
          </a:custGeom>
          <a:solidFill>
            <a:schemeClr val="accent6">
              <a:lumMod val="75000"/>
            </a:schemeClr>
          </a:solidFill>
          <a:ln>
            <a:noFill/>
          </a:ln>
        </p:spPr>
        <p:txBody>
          <a:bodyPr spcFirstLastPara="1" wrap="square" lIns="121900" tIns="121900" rIns="121900" bIns="121900" anchor="ctr" anchorCtr="0">
            <a:noAutofit/>
          </a:bodyPr>
          <a:lstStyle/>
          <a:p>
            <a:endParaRPr sz="2400"/>
          </a:p>
        </p:txBody>
      </p:sp>
      <p:sp>
        <p:nvSpPr>
          <p:cNvPr id="994" name="Google Shape;994;p42">
            <a:extLst>
              <a:ext uri="{C183D7F6-B498-43B3-948B-1728B52AA6E4}">
                <adec:decorative xmlns:adec="http://schemas.microsoft.com/office/drawing/2017/decorative" val="1"/>
              </a:ext>
            </a:extLst>
          </p:cNvPr>
          <p:cNvSpPr/>
          <p:nvPr/>
        </p:nvSpPr>
        <p:spPr>
          <a:xfrm>
            <a:off x="4007390" y="2956111"/>
            <a:ext cx="261236" cy="156571"/>
          </a:xfrm>
          <a:custGeom>
            <a:avLst/>
            <a:gdLst/>
            <a:ahLst/>
            <a:cxnLst/>
            <a:rect l="l" t="t" r="r" b="b"/>
            <a:pathLst>
              <a:path w="1405" h="1201" extrusionOk="0">
                <a:moveTo>
                  <a:pt x="696" y="0"/>
                </a:moveTo>
                <a:lnTo>
                  <a:pt x="348" y="600"/>
                </a:lnTo>
                <a:lnTo>
                  <a:pt x="0" y="1200"/>
                </a:lnTo>
                <a:lnTo>
                  <a:pt x="1404" y="1200"/>
                </a:lnTo>
                <a:lnTo>
                  <a:pt x="1056" y="600"/>
                </a:lnTo>
                <a:lnTo>
                  <a:pt x="696" y="0"/>
                </a:lnTo>
                <a:close/>
              </a:path>
            </a:pathLst>
          </a:custGeom>
          <a:solidFill>
            <a:schemeClr val="accent2"/>
          </a:solidFill>
          <a:ln>
            <a:noFill/>
          </a:ln>
        </p:spPr>
        <p:txBody>
          <a:bodyPr spcFirstLastPara="1" wrap="square" lIns="121900" tIns="121900" rIns="121900" bIns="121900" anchor="ctr" anchorCtr="0">
            <a:noAutofit/>
          </a:bodyPr>
          <a:lstStyle/>
          <a:p>
            <a:endParaRPr sz="2400"/>
          </a:p>
        </p:txBody>
      </p:sp>
      <p:grpSp>
        <p:nvGrpSpPr>
          <p:cNvPr id="6" name="Group 5" descr="21,497 Resources downloaded, printed, and emailed from the CADRE Website.&#10;283,385 Pageviews on the CADRE Website. 238 New subscribers added to the CADRE newsletter. 38 Videos added to the CADRE website. 12 presentations delivered to a variety of stakeholders nationwide.">
            <a:extLst>
              <a:ext uri="{FF2B5EF4-FFF2-40B4-BE49-F238E27FC236}">
                <a16:creationId xmlns:a16="http://schemas.microsoft.com/office/drawing/2014/main" id="{2E36F534-A321-2F0D-9641-FCD7E46BF6B4}"/>
              </a:ext>
            </a:extLst>
          </p:cNvPr>
          <p:cNvGrpSpPr/>
          <p:nvPr/>
        </p:nvGrpSpPr>
        <p:grpSpPr>
          <a:xfrm>
            <a:off x="1117192" y="1767172"/>
            <a:ext cx="9709526" cy="3566381"/>
            <a:chOff x="1218529" y="2272760"/>
            <a:chExt cx="9709526" cy="3566381"/>
          </a:xfrm>
        </p:grpSpPr>
        <p:sp>
          <p:nvSpPr>
            <p:cNvPr id="988" name="Google Shape;988;p42"/>
            <p:cNvSpPr/>
            <p:nvPr/>
          </p:nvSpPr>
          <p:spPr>
            <a:xfrm>
              <a:off x="3179339" y="3585443"/>
              <a:ext cx="2120012" cy="450677"/>
            </a:xfrm>
            <a:custGeom>
              <a:avLst/>
              <a:gdLst/>
              <a:ahLst/>
              <a:cxnLst/>
              <a:rect l="l" t="t" r="r" b="b"/>
              <a:pathLst>
                <a:path w="11402" h="3457" extrusionOk="0">
                  <a:moveTo>
                    <a:pt x="1" y="0"/>
                  </a:moveTo>
                  <a:lnTo>
                    <a:pt x="1" y="3457"/>
                  </a:lnTo>
                  <a:lnTo>
                    <a:pt x="9697" y="3457"/>
                  </a:lnTo>
                  <a:cubicBezTo>
                    <a:pt x="10645" y="3457"/>
                    <a:pt x="11402" y="2700"/>
                    <a:pt x="11402" y="1752"/>
                  </a:cubicBezTo>
                  <a:cubicBezTo>
                    <a:pt x="11402" y="756"/>
                    <a:pt x="10645" y="0"/>
                    <a:pt x="9697"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grpSp>
          <p:nvGrpSpPr>
            <p:cNvPr id="5" name="Group 4">
              <a:extLst>
                <a:ext uri="{FF2B5EF4-FFF2-40B4-BE49-F238E27FC236}">
                  <a16:creationId xmlns:a16="http://schemas.microsoft.com/office/drawing/2014/main" id="{DFCDFE18-D5A0-2B2D-4492-066BB3A6F3EB}"/>
                </a:ext>
              </a:extLst>
            </p:cNvPr>
            <p:cNvGrpSpPr/>
            <p:nvPr/>
          </p:nvGrpSpPr>
          <p:grpSpPr>
            <a:xfrm>
              <a:off x="1218529" y="2272760"/>
              <a:ext cx="9709526" cy="3566381"/>
              <a:chOff x="1218529" y="2272760"/>
              <a:chExt cx="9709526" cy="3566381"/>
            </a:xfrm>
          </p:grpSpPr>
          <p:sp>
            <p:nvSpPr>
              <p:cNvPr id="985" name="Google Shape;985;p42" descr="12"/>
              <p:cNvSpPr/>
              <p:nvPr/>
            </p:nvSpPr>
            <p:spPr>
              <a:xfrm>
                <a:off x="8741589" y="3585443"/>
                <a:ext cx="2128751" cy="450677"/>
              </a:xfrm>
              <a:custGeom>
                <a:avLst/>
                <a:gdLst/>
                <a:ahLst/>
                <a:cxnLst/>
                <a:rect l="l" t="t" r="r" b="b"/>
                <a:pathLst>
                  <a:path w="11449" h="3457" extrusionOk="0">
                    <a:moveTo>
                      <a:pt x="0" y="0"/>
                    </a:moveTo>
                    <a:lnTo>
                      <a:pt x="0" y="3457"/>
                    </a:lnTo>
                    <a:lnTo>
                      <a:pt x="9745" y="3457"/>
                    </a:lnTo>
                    <a:cubicBezTo>
                      <a:pt x="10693" y="3457"/>
                      <a:pt x="11449" y="2700"/>
                      <a:pt x="11449" y="1752"/>
                    </a:cubicBezTo>
                    <a:cubicBezTo>
                      <a:pt x="11449" y="756"/>
                      <a:pt x="10693" y="0"/>
                      <a:pt x="9745"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986" name="Google Shape;986;p42" descr="38"/>
              <p:cNvSpPr/>
              <p:nvPr/>
            </p:nvSpPr>
            <p:spPr>
              <a:xfrm>
                <a:off x="6892650" y="3585443"/>
                <a:ext cx="2120012" cy="450677"/>
              </a:xfrm>
              <a:custGeom>
                <a:avLst/>
                <a:gdLst/>
                <a:ahLst/>
                <a:cxnLst/>
                <a:rect l="l" t="t" r="r" b="b"/>
                <a:pathLst>
                  <a:path w="11402" h="3457" extrusionOk="0">
                    <a:moveTo>
                      <a:pt x="1" y="0"/>
                    </a:moveTo>
                    <a:lnTo>
                      <a:pt x="1" y="3457"/>
                    </a:lnTo>
                    <a:lnTo>
                      <a:pt x="9697" y="3457"/>
                    </a:lnTo>
                    <a:cubicBezTo>
                      <a:pt x="10657" y="3457"/>
                      <a:pt x="11402" y="2700"/>
                      <a:pt x="11402" y="1752"/>
                    </a:cubicBezTo>
                    <a:cubicBezTo>
                      <a:pt x="11402" y="756"/>
                      <a:pt x="10657" y="0"/>
                      <a:pt x="9697" y="0"/>
                    </a:cubicBezTo>
                    <a:close/>
                  </a:path>
                </a:pathLst>
              </a:custGeom>
              <a:solidFill>
                <a:schemeClr val="accent6">
                  <a:lumMod val="75000"/>
                </a:schemeClr>
              </a:solidFill>
              <a:ln>
                <a:noFill/>
              </a:ln>
            </p:spPr>
            <p:txBody>
              <a:bodyPr spcFirstLastPara="1" wrap="square" lIns="121900" tIns="121900" rIns="121900" bIns="121900" anchor="ctr" anchorCtr="0">
                <a:noAutofit/>
              </a:bodyPr>
              <a:lstStyle/>
              <a:p>
                <a:endParaRPr sz="2400"/>
              </a:p>
            </p:txBody>
          </p:sp>
          <p:sp>
            <p:nvSpPr>
              <p:cNvPr id="987" name="Google Shape;987;p42"/>
              <p:cNvSpPr/>
              <p:nvPr/>
            </p:nvSpPr>
            <p:spPr>
              <a:xfrm>
                <a:off x="5034973" y="3585443"/>
                <a:ext cx="2119825" cy="450677"/>
              </a:xfrm>
              <a:custGeom>
                <a:avLst/>
                <a:gdLst/>
                <a:ahLst/>
                <a:cxnLst/>
                <a:rect l="l" t="t" r="r" b="b"/>
                <a:pathLst>
                  <a:path w="11401" h="3457" extrusionOk="0">
                    <a:moveTo>
                      <a:pt x="0" y="0"/>
                    </a:moveTo>
                    <a:lnTo>
                      <a:pt x="0" y="3457"/>
                    </a:lnTo>
                    <a:lnTo>
                      <a:pt x="9709" y="3457"/>
                    </a:lnTo>
                    <a:cubicBezTo>
                      <a:pt x="10657" y="3457"/>
                      <a:pt x="11401" y="2700"/>
                      <a:pt x="11401" y="1752"/>
                    </a:cubicBezTo>
                    <a:cubicBezTo>
                      <a:pt x="11401" y="756"/>
                      <a:pt x="10657" y="0"/>
                      <a:pt x="9709" y="0"/>
                    </a:cubicBezTo>
                    <a:close/>
                  </a:path>
                </a:pathLst>
              </a:custGeom>
              <a:solidFill>
                <a:schemeClr val="accent3">
                  <a:lumMod val="75000"/>
                </a:schemeClr>
              </a:solidFill>
              <a:ln>
                <a:noFill/>
              </a:ln>
            </p:spPr>
            <p:txBody>
              <a:bodyPr spcFirstLastPara="1" wrap="square" lIns="121900" tIns="121900" rIns="121900" bIns="121900" anchor="ctr" anchorCtr="0">
                <a:noAutofit/>
              </a:bodyPr>
              <a:lstStyle/>
              <a:p>
                <a:endParaRPr sz="2400"/>
              </a:p>
            </p:txBody>
          </p:sp>
          <p:sp>
            <p:nvSpPr>
              <p:cNvPr id="989" name="Google Shape;989;p42"/>
              <p:cNvSpPr/>
              <p:nvPr/>
            </p:nvSpPr>
            <p:spPr>
              <a:xfrm>
                <a:off x="1321662" y="3585443"/>
                <a:ext cx="2120012" cy="450677"/>
              </a:xfrm>
              <a:custGeom>
                <a:avLst/>
                <a:gdLst/>
                <a:ahLst/>
                <a:cxnLst/>
                <a:rect l="l" t="t" r="r" b="b"/>
                <a:pathLst>
                  <a:path w="11402" h="3457" extrusionOk="0">
                    <a:moveTo>
                      <a:pt x="1704" y="0"/>
                    </a:moveTo>
                    <a:cubicBezTo>
                      <a:pt x="756" y="0"/>
                      <a:pt x="0" y="756"/>
                      <a:pt x="0" y="1752"/>
                    </a:cubicBezTo>
                    <a:cubicBezTo>
                      <a:pt x="0" y="2700"/>
                      <a:pt x="756" y="3457"/>
                      <a:pt x="1704" y="3457"/>
                    </a:cubicBezTo>
                    <a:lnTo>
                      <a:pt x="9697" y="3457"/>
                    </a:lnTo>
                    <a:cubicBezTo>
                      <a:pt x="10657" y="3457"/>
                      <a:pt x="11401" y="2700"/>
                      <a:pt x="11401" y="1752"/>
                    </a:cubicBezTo>
                    <a:cubicBezTo>
                      <a:pt x="11401" y="756"/>
                      <a:pt x="10657" y="0"/>
                      <a:pt x="9697" y="0"/>
                    </a:cubicBezTo>
                    <a:close/>
                  </a:path>
                </a:pathLst>
              </a:custGeom>
              <a:solidFill>
                <a:srgbClr val="4F1F76"/>
              </a:solidFill>
              <a:ln>
                <a:noFill/>
              </a:ln>
            </p:spPr>
            <p:txBody>
              <a:bodyPr spcFirstLastPara="1" wrap="square" lIns="121900" tIns="121900" rIns="121900" bIns="121900" anchor="ctr" anchorCtr="0">
                <a:noAutofit/>
              </a:bodyPr>
              <a:lstStyle/>
              <a:p>
                <a:endParaRPr sz="2400"/>
              </a:p>
            </p:txBody>
          </p:sp>
          <p:sp>
            <p:nvSpPr>
              <p:cNvPr id="1003" name="Google Shape;1003;p42"/>
              <p:cNvSpPr txBox="1"/>
              <p:nvPr/>
            </p:nvSpPr>
            <p:spPr>
              <a:xfrm>
                <a:off x="8784652" y="4299633"/>
                <a:ext cx="2051465" cy="5728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2267" b="1" dirty="0">
                    <a:solidFill>
                      <a:schemeClr val="accent5"/>
                    </a:solidFill>
                    <a:latin typeface="Candara" panose="020E0502030303020204" pitchFamily="34" charset="0"/>
                    <a:ea typeface="Fira Sans Extra Condensed Medium"/>
                    <a:cs typeface="Fira Sans Extra Condensed Medium"/>
                    <a:sym typeface="Fira Sans Extra Condensed Medium"/>
                  </a:rPr>
                  <a:t>Expanded Awareness</a:t>
                </a:r>
                <a:endParaRPr sz="2267" b="1" dirty="0">
                  <a:solidFill>
                    <a:schemeClr val="accent5"/>
                  </a:solidFill>
                  <a:latin typeface="Candara" panose="020E0502030303020204" pitchFamily="34" charset="0"/>
                  <a:ea typeface="Fira Sans Extra Condensed Medium"/>
                  <a:cs typeface="Fira Sans Extra Condensed Medium"/>
                  <a:sym typeface="Fira Sans Extra Condensed Medium"/>
                </a:endParaRPr>
              </a:p>
            </p:txBody>
          </p:sp>
          <p:sp>
            <p:nvSpPr>
              <p:cNvPr id="1004" name="Google Shape;1004;p42"/>
              <p:cNvSpPr txBox="1"/>
              <p:nvPr/>
            </p:nvSpPr>
            <p:spPr>
              <a:xfrm>
                <a:off x="8683872" y="4984901"/>
                <a:ext cx="2244183" cy="854240"/>
              </a:xfrm>
              <a:prstGeom prst="rect">
                <a:avLst/>
              </a:prstGeom>
              <a:noFill/>
              <a:ln>
                <a:noFill/>
              </a:ln>
            </p:spPr>
            <p:txBody>
              <a:bodyPr spcFirstLastPara="1" wrap="square" lIns="121900" tIns="121900" rIns="121900" bIns="121900" anchor="ctr" anchorCtr="0">
                <a:noAutofit/>
              </a:bodyPr>
              <a:lstStyle/>
              <a:p>
                <a:pPr algn="ctr"/>
                <a:r>
                  <a:rPr lang="en" sz="1600" dirty="0">
                    <a:latin typeface="Candara" panose="020E0502030303020204" pitchFamily="34" charset="0"/>
                    <a:ea typeface="Roboto"/>
                    <a:cs typeface="Roboto"/>
                    <a:sym typeface="Roboto"/>
                  </a:rPr>
                  <a:t>Pageviews for System Improvement and CADRE Continuum </a:t>
                </a:r>
                <a:r>
                  <a:rPr lang="en" sz="1600" b="1" i="1" dirty="0">
                    <a:solidFill>
                      <a:schemeClr val="accent5"/>
                    </a:solidFill>
                    <a:latin typeface="Candara" panose="020E0502030303020204" pitchFamily="34" charset="0"/>
                    <a:ea typeface="Roboto"/>
                    <a:cs typeface="Roboto"/>
                    <a:sym typeface="Roboto"/>
                  </a:rPr>
                  <a:t>(Goal: 14,056)</a:t>
                </a:r>
                <a:endParaRPr sz="1600" b="1" i="1" dirty="0">
                  <a:solidFill>
                    <a:schemeClr val="accent5"/>
                  </a:solidFill>
                  <a:latin typeface="Candara" panose="020E0502030303020204" pitchFamily="34" charset="0"/>
                  <a:ea typeface="Roboto"/>
                  <a:cs typeface="Roboto"/>
                  <a:sym typeface="Roboto"/>
                </a:endParaRPr>
              </a:p>
            </p:txBody>
          </p:sp>
          <p:sp>
            <p:nvSpPr>
              <p:cNvPr id="1005" name="Google Shape;1005;p42"/>
              <p:cNvSpPr txBox="1"/>
              <p:nvPr/>
            </p:nvSpPr>
            <p:spPr>
              <a:xfrm>
                <a:off x="1604145" y="3511827"/>
                <a:ext cx="1468447" cy="518768"/>
              </a:xfrm>
              <a:prstGeom prst="rect">
                <a:avLst/>
              </a:prstGeom>
              <a:noFill/>
              <a:ln>
                <a:noFill/>
              </a:ln>
            </p:spPr>
            <p:txBody>
              <a:bodyPr spcFirstLastPara="1" wrap="square" lIns="121900" tIns="121900" rIns="121900" bIns="121900" anchor="ctr" anchorCtr="0">
                <a:noAutofit/>
              </a:bodyPr>
              <a:lstStyle/>
              <a:p>
                <a:pPr algn="ctr"/>
                <a:r>
                  <a:rPr lang="en-US" sz="2400" b="1" dirty="0">
                    <a:solidFill>
                      <a:schemeClr val="bg1"/>
                    </a:solidFill>
                    <a:effectLst/>
                    <a:latin typeface="Candara" panose="020E0502030303020204" pitchFamily="34" charset="0"/>
                    <a:ea typeface="Times New Roman" panose="02020603050405020304" pitchFamily="18" charset="0"/>
                  </a:rPr>
                  <a:t>13,490</a:t>
                </a:r>
                <a:endParaRPr lang="en-US" sz="2267" b="1"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006" name="Google Shape;1006;p42"/>
              <p:cNvSpPr txBox="1"/>
              <p:nvPr/>
            </p:nvSpPr>
            <p:spPr>
              <a:xfrm>
                <a:off x="3465891" y="3507285"/>
                <a:ext cx="1468447" cy="572800"/>
              </a:xfrm>
              <a:prstGeom prst="rect">
                <a:avLst/>
              </a:prstGeom>
              <a:noFill/>
              <a:ln>
                <a:noFill/>
              </a:ln>
            </p:spPr>
            <p:txBody>
              <a:bodyPr spcFirstLastPara="1" wrap="square" lIns="121900" tIns="121900" rIns="121900" bIns="121900" anchor="ctr" anchorCtr="0">
                <a:noAutofit/>
              </a:bodyPr>
              <a:lstStyle/>
              <a:p>
                <a:pPr algn="ctr"/>
                <a:r>
                  <a:rPr lang="en-US" sz="2400" b="1" dirty="0">
                    <a:solidFill>
                      <a:schemeClr val="bg1"/>
                    </a:solidFill>
                    <a:latin typeface="Candara" panose="020E0502030303020204" pitchFamily="34" charset="0"/>
                  </a:rPr>
                  <a:t>130,835</a:t>
                </a:r>
              </a:p>
            </p:txBody>
          </p:sp>
          <p:sp>
            <p:nvSpPr>
              <p:cNvPr id="1007" name="Google Shape;1007;p42"/>
              <p:cNvSpPr txBox="1"/>
              <p:nvPr/>
            </p:nvSpPr>
            <p:spPr>
              <a:xfrm>
                <a:off x="5686276" y="3524367"/>
                <a:ext cx="866400" cy="572800"/>
              </a:xfrm>
              <a:prstGeom prst="rect">
                <a:avLst/>
              </a:prstGeom>
              <a:noFill/>
              <a:ln>
                <a:noFill/>
              </a:ln>
            </p:spPr>
            <p:txBody>
              <a:bodyPr spcFirstLastPara="1" wrap="square" lIns="121900" tIns="121900" rIns="121900" bIns="121900" anchor="ctr" anchorCtr="0">
                <a:noAutofit/>
              </a:bodyPr>
              <a:lstStyle/>
              <a:p>
                <a:pPr algn="ctr"/>
                <a:r>
                  <a:rPr lang="en" sz="2267" b="1" dirty="0">
                    <a:solidFill>
                      <a:schemeClr val="lt1"/>
                    </a:solidFill>
                    <a:latin typeface="Fira Sans Extra Condensed Medium"/>
                    <a:ea typeface="Fira Sans Extra Condensed Medium"/>
                    <a:cs typeface="Fira Sans Extra Condensed Medium"/>
                    <a:sym typeface="Fira Sans Extra Condensed Medium"/>
                  </a:rPr>
                  <a:t>303</a:t>
                </a:r>
                <a:endParaRPr sz="2267" b="1"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008" name="Google Shape;1008;p42"/>
              <p:cNvSpPr txBox="1"/>
              <p:nvPr/>
            </p:nvSpPr>
            <p:spPr>
              <a:xfrm>
                <a:off x="7519455" y="3524367"/>
                <a:ext cx="866400" cy="572800"/>
              </a:xfrm>
              <a:prstGeom prst="rect">
                <a:avLst/>
              </a:prstGeom>
              <a:noFill/>
              <a:ln>
                <a:noFill/>
              </a:ln>
            </p:spPr>
            <p:txBody>
              <a:bodyPr spcFirstLastPara="1" wrap="square" lIns="121900" tIns="121900" rIns="121900" bIns="121900" anchor="ctr" anchorCtr="0">
                <a:noAutofit/>
              </a:bodyPr>
              <a:lstStyle/>
              <a:p>
                <a:pPr algn="ctr"/>
                <a:r>
                  <a:rPr lang="en" sz="2267" b="1" dirty="0">
                    <a:solidFill>
                      <a:schemeClr val="lt1"/>
                    </a:solidFill>
                    <a:latin typeface="Fira Sans Extra Condensed Medium"/>
                    <a:ea typeface="Fira Sans Extra Condensed Medium"/>
                    <a:cs typeface="Fira Sans Extra Condensed Medium"/>
                    <a:sym typeface="Fira Sans Extra Condensed Medium"/>
                  </a:rPr>
                  <a:t>23</a:t>
                </a:r>
                <a:endParaRPr sz="2267" b="1"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009" name="Google Shape;1009;p42"/>
              <p:cNvSpPr txBox="1"/>
              <p:nvPr/>
            </p:nvSpPr>
            <p:spPr>
              <a:xfrm>
                <a:off x="9344545" y="3524367"/>
                <a:ext cx="1166886" cy="572800"/>
              </a:xfrm>
              <a:prstGeom prst="rect">
                <a:avLst/>
              </a:prstGeom>
              <a:noFill/>
              <a:ln>
                <a:noFill/>
              </a:ln>
            </p:spPr>
            <p:txBody>
              <a:bodyPr spcFirstLastPara="1" wrap="square" lIns="121900" tIns="121900" rIns="121900" bIns="121900" anchor="ctr" anchorCtr="0">
                <a:noAutofit/>
              </a:bodyPr>
              <a:lstStyle/>
              <a:p>
                <a:pPr algn="ctr"/>
                <a:r>
                  <a:rPr lang="en" sz="2267" b="1" dirty="0">
                    <a:solidFill>
                      <a:schemeClr val="lt1"/>
                    </a:solidFill>
                    <a:latin typeface="Fira Sans Extra Condensed Medium"/>
                    <a:ea typeface="Fira Sans Extra Condensed Medium"/>
                    <a:cs typeface="Fira Sans Extra Condensed Medium"/>
                    <a:sym typeface="Fira Sans Extra Condensed Medium"/>
                  </a:rPr>
                  <a:t>10,460</a:t>
                </a:r>
                <a:endParaRPr sz="2267" b="1"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2" name="Google Shape;679;p34">
                <a:extLst>
                  <a:ext uri="{FF2B5EF4-FFF2-40B4-BE49-F238E27FC236}">
                    <a16:creationId xmlns:a16="http://schemas.microsoft.com/office/drawing/2014/main" id="{EF7F06C3-4DC9-F44D-6D45-0F089FC9EEC0}"/>
                  </a:ext>
                </a:extLst>
              </p:cNvPr>
              <p:cNvSpPr txBox="1"/>
              <p:nvPr/>
            </p:nvSpPr>
            <p:spPr>
              <a:xfrm>
                <a:off x="1218529" y="4061127"/>
                <a:ext cx="2278000" cy="1250550"/>
              </a:xfrm>
              <a:prstGeom prst="rect">
                <a:avLst/>
              </a:prstGeom>
              <a:noFill/>
              <a:ln>
                <a:noFill/>
              </a:ln>
            </p:spPr>
            <p:txBody>
              <a:bodyPr spcFirstLastPara="1" wrap="square" lIns="121900" tIns="121900" rIns="121900" bIns="121900" anchor="t" anchorCtr="0">
                <a:noAutofit/>
              </a:bodyPr>
              <a:lstStyle/>
              <a:p>
                <a:pPr algn="ctr">
                  <a:lnSpc>
                    <a:spcPct val="115000"/>
                  </a:lnSpc>
                </a:pPr>
                <a:r>
                  <a:rPr lang="en" sz="2400" b="1" dirty="0">
                    <a:solidFill>
                      <a:schemeClr val="accent2">
                        <a:lumMod val="50000"/>
                      </a:schemeClr>
                    </a:solidFill>
                    <a:latin typeface="Candara" panose="020E0502030303020204" pitchFamily="34" charset="0"/>
                    <a:sym typeface="Roboto"/>
                  </a:rPr>
                  <a:t>Resources</a:t>
                </a:r>
              </a:p>
              <a:p>
                <a:pPr algn="ctr">
                  <a:lnSpc>
                    <a:spcPct val="115000"/>
                  </a:lnSpc>
                </a:pPr>
                <a:r>
                  <a:rPr lang="en" sz="1600" dirty="0">
                    <a:latin typeface="Candara" panose="020E0502030303020204" pitchFamily="34" charset="0"/>
                    <a:ea typeface="Roboto"/>
                    <a:cs typeface="Roboto"/>
                    <a:sym typeface="Roboto"/>
                  </a:rPr>
                  <a:t>Downloaded, printed, and emailed from the CADRE Website</a:t>
                </a:r>
              </a:p>
              <a:p>
                <a:pPr algn="ctr">
                  <a:lnSpc>
                    <a:spcPct val="115000"/>
                  </a:lnSpc>
                </a:pPr>
                <a:r>
                  <a:rPr lang="en-US" sz="1600" b="1" i="1" dirty="0">
                    <a:solidFill>
                      <a:schemeClr val="accent2">
                        <a:lumMod val="50000"/>
                      </a:schemeClr>
                    </a:solidFill>
                    <a:latin typeface="Candara" panose="020E0502030303020204" pitchFamily="34" charset="0"/>
                    <a:ea typeface="Roboto"/>
                    <a:cs typeface="Roboto"/>
                    <a:sym typeface="Roboto"/>
                  </a:rPr>
                  <a:t>(Goal: 10,504)</a:t>
                </a:r>
              </a:p>
            </p:txBody>
          </p:sp>
          <p:sp>
            <p:nvSpPr>
              <p:cNvPr id="3" name="Google Shape;676;p34">
                <a:extLst>
                  <a:ext uri="{FF2B5EF4-FFF2-40B4-BE49-F238E27FC236}">
                    <a16:creationId xmlns:a16="http://schemas.microsoft.com/office/drawing/2014/main" id="{27CDDC51-F4C0-0EEF-1E53-E70CF0DC1988}"/>
                  </a:ext>
                </a:extLst>
              </p:cNvPr>
              <p:cNvSpPr txBox="1"/>
              <p:nvPr/>
            </p:nvSpPr>
            <p:spPr>
              <a:xfrm>
                <a:off x="3077159" y="2643070"/>
                <a:ext cx="2302073" cy="975200"/>
              </a:xfrm>
              <a:prstGeom prst="rect">
                <a:avLst/>
              </a:prstGeom>
              <a:noFill/>
              <a:ln>
                <a:noFill/>
              </a:ln>
            </p:spPr>
            <p:txBody>
              <a:bodyPr spcFirstLastPara="1" wrap="square" lIns="121900" tIns="121900" rIns="121900" bIns="121900" anchor="t" anchorCtr="0">
                <a:noAutofit/>
              </a:bodyPr>
              <a:lstStyle/>
              <a:p>
                <a:pPr algn="ctr">
                  <a:lnSpc>
                    <a:spcPct val="115000"/>
                  </a:lnSpc>
                </a:pPr>
                <a:r>
                  <a:rPr lang="en-US" sz="1600" dirty="0">
                    <a:latin typeface="Candara" panose="020E0502030303020204" pitchFamily="34" charset="0"/>
                    <a:ea typeface="Roboto"/>
                    <a:cs typeface="Roboto"/>
                    <a:sym typeface="Roboto"/>
                  </a:rPr>
                  <a:t>O</a:t>
                </a:r>
                <a:r>
                  <a:rPr lang="en" sz="1600" dirty="0">
                    <a:latin typeface="Candara" panose="020E0502030303020204" pitchFamily="34" charset="0"/>
                    <a:ea typeface="Roboto"/>
                    <a:cs typeface="Roboto"/>
                    <a:sym typeface="Roboto"/>
                  </a:rPr>
                  <a:t>n the CADRE </a:t>
                </a:r>
              </a:p>
              <a:p>
                <a:pPr algn="ctr">
                  <a:lnSpc>
                    <a:spcPct val="115000"/>
                  </a:lnSpc>
                </a:pPr>
                <a:r>
                  <a:rPr lang="en" sz="1600" dirty="0">
                    <a:latin typeface="Candara" panose="020E0502030303020204" pitchFamily="34" charset="0"/>
                    <a:ea typeface="Roboto"/>
                    <a:cs typeface="Roboto"/>
                    <a:sym typeface="Roboto"/>
                  </a:rPr>
                  <a:t>Website </a:t>
                </a:r>
                <a:r>
                  <a:rPr lang="en" sz="1600" b="1" i="1" dirty="0">
                    <a:solidFill>
                      <a:schemeClr val="accent2">
                        <a:lumMod val="75000"/>
                      </a:schemeClr>
                    </a:solidFill>
                    <a:latin typeface="Candara" panose="020E0502030303020204" pitchFamily="34" charset="0"/>
                    <a:ea typeface="Roboto"/>
                    <a:cs typeface="Roboto"/>
                    <a:sym typeface="Roboto"/>
                  </a:rPr>
                  <a:t>(Goal: 148,580)</a:t>
                </a:r>
                <a:endParaRPr sz="1600" b="1" i="1" dirty="0">
                  <a:solidFill>
                    <a:schemeClr val="accent2">
                      <a:lumMod val="75000"/>
                    </a:schemeClr>
                  </a:solidFill>
                  <a:latin typeface="Candara" panose="020E0502030303020204" pitchFamily="34" charset="0"/>
                  <a:ea typeface="Roboto"/>
                  <a:cs typeface="Roboto"/>
                  <a:sym typeface="Roboto"/>
                </a:endParaRPr>
              </a:p>
            </p:txBody>
          </p:sp>
          <p:sp>
            <p:nvSpPr>
              <p:cNvPr id="4" name="Google Shape;677;p34">
                <a:extLst>
                  <a:ext uri="{FF2B5EF4-FFF2-40B4-BE49-F238E27FC236}">
                    <a16:creationId xmlns:a16="http://schemas.microsoft.com/office/drawing/2014/main" id="{142E7DC1-CE33-4BB6-1564-DC3E61F944BD}"/>
                  </a:ext>
                </a:extLst>
              </p:cNvPr>
              <p:cNvSpPr txBox="1"/>
              <p:nvPr/>
            </p:nvSpPr>
            <p:spPr>
              <a:xfrm>
                <a:off x="3472608" y="2291503"/>
                <a:ext cx="1570400" cy="510000"/>
              </a:xfrm>
              <a:prstGeom prst="rect">
                <a:avLst/>
              </a:prstGeom>
              <a:noFill/>
              <a:ln>
                <a:noFill/>
              </a:ln>
            </p:spPr>
            <p:txBody>
              <a:bodyPr spcFirstLastPara="1" wrap="square" lIns="121900" tIns="121900" rIns="121900" bIns="121900" anchor="ctr" anchorCtr="0">
                <a:noAutofit/>
              </a:bodyPr>
              <a:lstStyle/>
              <a:p>
                <a:pPr algn="ctr"/>
                <a:r>
                  <a:rPr lang="en" sz="2400" b="1" dirty="0">
                    <a:solidFill>
                      <a:schemeClr val="accent2">
                        <a:lumMod val="75000"/>
                      </a:schemeClr>
                    </a:solidFill>
                    <a:latin typeface="Fira Sans Extra Condensed"/>
                    <a:ea typeface="Fira Sans Extra Condensed"/>
                    <a:cs typeface="Fira Sans Extra Condensed"/>
                    <a:sym typeface="Fira Sans Extra Condensed"/>
                  </a:rPr>
                  <a:t>Pageviews</a:t>
                </a:r>
                <a:endParaRPr sz="2400" b="1" dirty="0">
                  <a:solidFill>
                    <a:schemeClr val="accent2">
                      <a:lumMod val="75000"/>
                    </a:schemeClr>
                  </a:solidFill>
                  <a:latin typeface="Fira Sans Extra Condensed"/>
                  <a:ea typeface="Fira Sans Extra Condensed"/>
                  <a:cs typeface="Fira Sans Extra Condensed"/>
                  <a:sym typeface="Fira Sans Extra Condensed"/>
                </a:endParaRPr>
              </a:p>
            </p:txBody>
          </p:sp>
          <p:sp>
            <p:nvSpPr>
              <p:cNvPr id="7" name="Google Shape;682;p34">
                <a:extLst>
                  <a:ext uri="{FF2B5EF4-FFF2-40B4-BE49-F238E27FC236}">
                    <a16:creationId xmlns:a16="http://schemas.microsoft.com/office/drawing/2014/main" id="{5056C892-5C58-67FE-BF41-526B1BAE5DE9}"/>
                  </a:ext>
                </a:extLst>
              </p:cNvPr>
              <p:cNvSpPr txBox="1"/>
              <p:nvPr/>
            </p:nvSpPr>
            <p:spPr>
              <a:xfrm>
                <a:off x="5133164" y="4797426"/>
                <a:ext cx="2008389" cy="975200"/>
              </a:xfrm>
              <a:prstGeom prst="rect">
                <a:avLst/>
              </a:prstGeom>
              <a:noFill/>
              <a:ln>
                <a:noFill/>
              </a:ln>
            </p:spPr>
            <p:txBody>
              <a:bodyPr spcFirstLastPara="1" wrap="square" lIns="121900" tIns="121900" rIns="121900" bIns="121900" anchor="t" anchorCtr="0">
                <a:noAutofit/>
              </a:bodyPr>
              <a:lstStyle/>
              <a:p>
                <a:pPr algn="ctr">
                  <a:lnSpc>
                    <a:spcPct val="115000"/>
                  </a:lnSpc>
                </a:pPr>
                <a:r>
                  <a:rPr lang="en" sz="1600" dirty="0">
                    <a:latin typeface="Candara" panose="020E0502030303020204" pitchFamily="34" charset="0"/>
                    <a:ea typeface="Roboto"/>
                    <a:cs typeface="Roboto"/>
                    <a:sym typeface="Roboto"/>
                  </a:rPr>
                  <a:t>Added to the CADRE Newsletter </a:t>
                </a:r>
                <a:r>
                  <a:rPr lang="en" sz="1600" b="1" i="1" dirty="0">
                    <a:solidFill>
                      <a:schemeClr val="accent3">
                        <a:lumMod val="75000"/>
                      </a:schemeClr>
                    </a:solidFill>
                    <a:latin typeface="Candara" panose="020E0502030303020204" pitchFamily="34" charset="0"/>
                    <a:ea typeface="Roboto"/>
                    <a:cs typeface="Roboto"/>
                    <a:sym typeface="Roboto"/>
                  </a:rPr>
                  <a:t>(Goal: 300)</a:t>
                </a:r>
                <a:endParaRPr sz="1600" b="1" i="1" dirty="0">
                  <a:solidFill>
                    <a:schemeClr val="accent3">
                      <a:lumMod val="75000"/>
                    </a:schemeClr>
                  </a:solidFill>
                  <a:latin typeface="Candara" panose="020E0502030303020204" pitchFamily="34" charset="0"/>
                  <a:ea typeface="Roboto"/>
                  <a:cs typeface="Roboto"/>
                  <a:sym typeface="Roboto"/>
                </a:endParaRPr>
              </a:p>
            </p:txBody>
          </p:sp>
          <p:sp>
            <p:nvSpPr>
              <p:cNvPr id="8" name="Google Shape;683;p34">
                <a:extLst>
                  <a:ext uri="{FF2B5EF4-FFF2-40B4-BE49-F238E27FC236}">
                    <a16:creationId xmlns:a16="http://schemas.microsoft.com/office/drawing/2014/main" id="{27C611CD-43FD-5D43-CDC7-86AAD1F609B2}"/>
                  </a:ext>
                </a:extLst>
              </p:cNvPr>
              <p:cNvSpPr txBox="1"/>
              <p:nvPr/>
            </p:nvSpPr>
            <p:spPr>
              <a:xfrm>
                <a:off x="5178650" y="4331033"/>
                <a:ext cx="1857823" cy="510000"/>
              </a:xfrm>
              <a:prstGeom prst="rect">
                <a:avLst/>
              </a:prstGeom>
              <a:noFill/>
              <a:ln>
                <a:noFill/>
              </a:ln>
            </p:spPr>
            <p:txBody>
              <a:bodyPr spcFirstLastPara="1" wrap="square" lIns="121900" tIns="121900" rIns="121900" bIns="121900" anchor="ctr" anchorCtr="0">
                <a:noAutofit/>
              </a:bodyPr>
              <a:lstStyle/>
              <a:p>
                <a:pPr algn="ctr"/>
                <a:r>
                  <a:rPr lang="en" sz="2400" b="1" dirty="0">
                    <a:solidFill>
                      <a:schemeClr val="accent3">
                        <a:lumMod val="75000"/>
                      </a:schemeClr>
                    </a:solidFill>
                    <a:latin typeface="Candara" panose="020E0502030303020204" pitchFamily="34" charset="0"/>
                    <a:ea typeface="Fira Sans Extra Condensed"/>
                    <a:cs typeface="Fira Sans Extra Condensed"/>
                    <a:sym typeface="Fira Sans Extra Condensed"/>
                  </a:rPr>
                  <a:t>New Subscribers</a:t>
                </a:r>
                <a:endParaRPr sz="2400" b="1" dirty="0">
                  <a:solidFill>
                    <a:schemeClr val="accent3">
                      <a:lumMod val="75000"/>
                    </a:schemeClr>
                  </a:solidFill>
                  <a:latin typeface="Candara" panose="020E0502030303020204" pitchFamily="34" charset="0"/>
                  <a:ea typeface="Fira Sans Extra Condensed"/>
                  <a:cs typeface="Fira Sans Extra Condensed"/>
                  <a:sym typeface="Fira Sans Extra Condensed"/>
                </a:endParaRPr>
              </a:p>
            </p:txBody>
          </p:sp>
          <p:sp>
            <p:nvSpPr>
              <p:cNvPr id="9" name="Google Shape;685;p34">
                <a:extLst>
                  <a:ext uri="{FF2B5EF4-FFF2-40B4-BE49-F238E27FC236}">
                    <a16:creationId xmlns:a16="http://schemas.microsoft.com/office/drawing/2014/main" id="{B58FB7E6-7864-2DA9-EFDD-E9EDCB01540F}"/>
                  </a:ext>
                </a:extLst>
              </p:cNvPr>
              <p:cNvSpPr txBox="1"/>
              <p:nvPr/>
            </p:nvSpPr>
            <p:spPr>
              <a:xfrm>
                <a:off x="6857220" y="2624327"/>
                <a:ext cx="2278000" cy="775113"/>
              </a:xfrm>
              <a:prstGeom prst="rect">
                <a:avLst/>
              </a:prstGeom>
              <a:noFill/>
              <a:ln>
                <a:noFill/>
              </a:ln>
            </p:spPr>
            <p:txBody>
              <a:bodyPr spcFirstLastPara="1" wrap="square" lIns="121900" tIns="121900" rIns="121900" bIns="121900" anchor="t" anchorCtr="0">
                <a:noAutofit/>
              </a:bodyPr>
              <a:lstStyle/>
              <a:p>
                <a:pPr algn="ctr">
                  <a:lnSpc>
                    <a:spcPct val="115000"/>
                  </a:lnSpc>
                </a:pPr>
                <a:r>
                  <a:rPr lang="en" sz="1600" dirty="0">
                    <a:latin typeface="Candara" panose="020E0502030303020204" pitchFamily="34" charset="0"/>
                    <a:ea typeface="Roboto"/>
                    <a:cs typeface="Roboto"/>
                    <a:sym typeface="Roboto"/>
                  </a:rPr>
                  <a:t>Added to the CADRE Website </a:t>
                </a:r>
                <a:r>
                  <a:rPr lang="en" sz="1600" b="1" i="1" dirty="0">
                    <a:solidFill>
                      <a:schemeClr val="accent4">
                        <a:lumMod val="75000"/>
                      </a:schemeClr>
                    </a:solidFill>
                    <a:latin typeface="Candara" panose="020E0502030303020204" pitchFamily="34" charset="0"/>
                    <a:ea typeface="Roboto"/>
                    <a:cs typeface="Roboto"/>
                    <a:sym typeface="Roboto"/>
                  </a:rPr>
                  <a:t>(Goal: 4)</a:t>
                </a:r>
                <a:endParaRPr sz="1600" b="1" i="1" dirty="0">
                  <a:solidFill>
                    <a:schemeClr val="accent4">
                      <a:lumMod val="75000"/>
                    </a:schemeClr>
                  </a:solidFill>
                  <a:latin typeface="Candara" panose="020E0502030303020204" pitchFamily="34" charset="0"/>
                  <a:ea typeface="Roboto"/>
                  <a:cs typeface="Roboto"/>
                  <a:sym typeface="Roboto"/>
                </a:endParaRPr>
              </a:p>
            </p:txBody>
          </p:sp>
          <p:sp>
            <p:nvSpPr>
              <p:cNvPr id="10" name="Google Shape;686;p34">
                <a:extLst>
                  <a:ext uri="{FF2B5EF4-FFF2-40B4-BE49-F238E27FC236}">
                    <a16:creationId xmlns:a16="http://schemas.microsoft.com/office/drawing/2014/main" id="{62AE0B15-4D82-21C4-BB55-873A555C3AFB}"/>
                  </a:ext>
                </a:extLst>
              </p:cNvPr>
              <p:cNvSpPr txBox="1"/>
              <p:nvPr/>
            </p:nvSpPr>
            <p:spPr>
              <a:xfrm>
                <a:off x="7211020" y="2272760"/>
                <a:ext cx="1570400" cy="510000"/>
              </a:xfrm>
              <a:prstGeom prst="rect">
                <a:avLst/>
              </a:prstGeom>
              <a:noFill/>
              <a:ln>
                <a:noFill/>
              </a:ln>
            </p:spPr>
            <p:txBody>
              <a:bodyPr spcFirstLastPara="1" wrap="square" lIns="121900" tIns="121900" rIns="121900" bIns="121900" anchor="ctr" anchorCtr="0">
                <a:noAutofit/>
              </a:bodyPr>
              <a:lstStyle/>
              <a:p>
                <a:pPr algn="ctr"/>
                <a:r>
                  <a:rPr lang="en" sz="2400" b="1" dirty="0">
                    <a:solidFill>
                      <a:schemeClr val="accent4">
                        <a:lumMod val="75000"/>
                      </a:schemeClr>
                    </a:solidFill>
                    <a:latin typeface="Candara" panose="020E0502030303020204" pitchFamily="34" charset="0"/>
                    <a:ea typeface="Fira Sans Extra Condensed"/>
                    <a:cs typeface="Fira Sans Extra Condensed"/>
                    <a:sym typeface="Fira Sans Extra Condensed"/>
                  </a:rPr>
                  <a:t>Videos</a:t>
                </a:r>
                <a:endParaRPr sz="2400" b="1" dirty="0">
                  <a:solidFill>
                    <a:schemeClr val="accent4">
                      <a:lumMod val="75000"/>
                    </a:schemeClr>
                  </a:solidFill>
                  <a:latin typeface="Candara" panose="020E0502030303020204" pitchFamily="34" charset="0"/>
                  <a:ea typeface="Fira Sans Extra Condensed"/>
                  <a:cs typeface="Fira Sans Extra Condensed"/>
                  <a:sym typeface="Fira Sans Extra Condensed"/>
                </a:endParaRPr>
              </a:p>
            </p:txBody>
          </p:sp>
        </p:grpSp>
      </p:grpSp>
      <p:sp>
        <p:nvSpPr>
          <p:cNvPr id="11" name="Google Shape;674;p34">
            <a:extLst>
              <a:ext uri="{FF2B5EF4-FFF2-40B4-BE49-F238E27FC236}">
                <a16:creationId xmlns:a16="http://schemas.microsoft.com/office/drawing/2014/main" id="{999E960A-9969-0D7A-367D-D72102303071}"/>
              </a:ext>
            </a:extLst>
          </p:cNvPr>
          <p:cNvSpPr txBox="1">
            <a:spLocks noGrp="1"/>
          </p:cNvSpPr>
          <p:nvPr>
            <p:ph type="title" idx="4294967295"/>
          </p:nvPr>
        </p:nvSpPr>
        <p:spPr>
          <a:xfrm>
            <a:off x="760327" y="905202"/>
            <a:ext cx="10972800" cy="642000"/>
          </a:xfrm>
          <a:prstGeom prst="rect">
            <a:avLst/>
          </a:prstGeom>
          <a:noFill/>
          <a:ln>
            <a:noFill/>
            <a:prstDash/>
          </a:ln>
          <a:effectLst/>
        </p:spPr>
        <p:txBody>
          <a:bodyPr rot="0" spcFirstLastPara="1" vertOverflow="overflow" horzOverflow="overflow" vert="horz" wrap="square" lIns="121900" tIns="121900" rIns="121900" bIns="121900" numCol="1" spcCol="0" rtlCol="0" fromWordArt="0" anchor="ctr" anchorCtr="0" forceAA="0" compatLnSpc="1">
            <a:prstTxWarp prst="textNoShape">
              <a:avLst/>
            </a:prstTxWarp>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0" i="0" u="none" strike="noStrike" kern="1200" cap="all" spc="100" normalizeH="0" baseline="0" noProof="0" dirty="0">
                <a:ln>
                  <a:noFill/>
                </a:ln>
                <a:solidFill>
                  <a:schemeClr val="dk1"/>
                </a:solidFill>
                <a:effectLst/>
                <a:uLnTx/>
                <a:uFillTx/>
                <a:latin typeface="+mj-lt"/>
                <a:ea typeface="+mj-ea"/>
                <a:cs typeface="+mj-cs"/>
              </a:rPr>
              <a:t>Universal TA: The CADRE website and newsletter</a:t>
            </a:r>
          </a:p>
        </p:txBody>
      </p:sp>
      <p:sp>
        <p:nvSpPr>
          <p:cNvPr id="15" name="Speech Bubble: Rectangle with Corners Rounded 14">
            <a:extLst>
              <a:ext uri="{FF2B5EF4-FFF2-40B4-BE49-F238E27FC236}">
                <a16:creationId xmlns:a16="http://schemas.microsoft.com/office/drawing/2014/main" id="{99FE8ADA-D48D-D9F9-E6DD-31B1E36AA668}"/>
              </a:ext>
            </a:extLst>
          </p:cNvPr>
          <p:cNvSpPr/>
          <p:nvPr/>
        </p:nvSpPr>
        <p:spPr>
          <a:xfrm>
            <a:off x="760327" y="5677647"/>
            <a:ext cx="10791207" cy="1055147"/>
          </a:xfrm>
          <a:custGeom>
            <a:avLst/>
            <a:gdLst>
              <a:gd name="connsiteX0" fmla="*/ 0 w 10791207"/>
              <a:gd name="connsiteY0" fmla="*/ 175861 h 1055147"/>
              <a:gd name="connsiteX1" fmla="*/ 175861 w 10791207"/>
              <a:gd name="connsiteY1" fmla="*/ 0 h 1055147"/>
              <a:gd name="connsiteX2" fmla="*/ 684299 w 10791207"/>
              <a:gd name="connsiteY2" fmla="*/ 0 h 1055147"/>
              <a:gd name="connsiteX3" fmla="*/ 1225190 w 10791207"/>
              <a:gd name="connsiteY3" fmla="*/ 0 h 1055147"/>
              <a:gd name="connsiteX4" fmla="*/ 1798535 w 10791207"/>
              <a:gd name="connsiteY4" fmla="*/ 0 h 1055147"/>
              <a:gd name="connsiteX5" fmla="*/ 1798535 w 10791207"/>
              <a:gd name="connsiteY5" fmla="*/ 0 h 1055147"/>
              <a:gd name="connsiteX6" fmla="*/ 2526941 w 10791207"/>
              <a:gd name="connsiteY6" fmla="*/ 0 h 1055147"/>
              <a:gd name="connsiteX7" fmla="*/ 3255348 w 10791207"/>
              <a:gd name="connsiteY7" fmla="*/ 0 h 1055147"/>
              <a:gd name="connsiteX8" fmla="*/ 4496336 w 10791207"/>
              <a:gd name="connsiteY8" fmla="*/ 0 h 1055147"/>
              <a:gd name="connsiteX9" fmla="*/ 5237416 w 10791207"/>
              <a:gd name="connsiteY9" fmla="*/ 0 h 1055147"/>
              <a:gd name="connsiteX10" fmla="*/ 5978496 w 10791207"/>
              <a:gd name="connsiteY10" fmla="*/ 0 h 1055147"/>
              <a:gd name="connsiteX11" fmla="*/ 6780766 w 10791207"/>
              <a:gd name="connsiteY11" fmla="*/ 0 h 1055147"/>
              <a:gd name="connsiteX12" fmla="*/ 7521846 w 10791207"/>
              <a:gd name="connsiteY12" fmla="*/ 0 h 1055147"/>
              <a:gd name="connsiteX13" fmla="*/ 8324117 w 10791207"/>
              <a:gd name="connsiteY13" fmla="*/ 0 h 1055147"/>
              <a:gd name="connsiteX14" fmla="*/ 9065197 w 10791207"/>
              <a:gd name="connsiteY14" fmla="*/ 0 h 1055147"/>
              <a:gd name="connsiteX15" fmla="*/ 9622707 w 10791207"/>
              <a:gd name="connsiteY15" fmla="*/ 0 h 1055147"/>
              <a:gd name="connsiteX16" fmla="*/ 10615346 w 10791207"/>
              <a:gd name="connsiteY16" fmla="*/ 0 h 1055147"/>
              <a:gd name="connsiteX17" fmla="*/ 10791207 w 10791207"/>
              <a:gd name="connsiteY17" fmla="*/ 175861 h 1055147"/>
              <a:gd name="connsiteX18" fmla="*/ 10791207 w 10791207"/>
              <a:gd name="connsiteY18" fmla="*/ 615502 h 1055147"/>
              <a:gd name="connsiteX19" fmla="*/ 10791207 w 10791207"/>
              <a:gd name="connsiteY19" fmla="*/ 615502 h 1055147"/>
              <a:gd name="connsiteX20" fmla="*/ 10791207 w 10791207"/>
              <a:gd name="connsiteY20" fmla="*/ 879289 h 1055147"/>
              <a:gd name="connsiteX21" fmla="*/ 10791207 w 10791207"/>
              <a:gd name="connsiteY21" fmla="*/ 879286 h 1055147"/>
              <a:gd name="connsiteX22" fmla="*/ 10615346 w 10791207"/>
              <a:gd name="connsiteY22" fmla="*/ 1055147 h 1055147"/>
              <a:gd name="connsiteX23" fmla="*/ 9935456 w 10791207"/>
              <a:gd name="connsiteY23" fmla="*/ 1055147 h 1055147"/>
              <a:gd name="connsiteX24" fmla="*/ 9133186 w 10791207"/>
              <a:gd name="connsiteY24" fmla="*/ 1055147 h 1055147"/>
              <a:gd name="connsiteX25" fmla="*/ 8453296 w 10791207"/>
              <a:gd name="connsiteY25" fmla="*/ 1055147 h 1055147"/>
              <a:gd name="connsiteX26" fmla="*/ 7651026 w 10791207"/>
              <a:gd name="connsiteY26" fmla="*/ 1055147 h 1055147"/>
              <a:gd name="connsiteX27" fmla="*/ 6971136 w 10791207"/>
              <a:gd name="connsiteY27" fmla="*/ 1055147 h 1055147"/>
              <a:gd name="connsiteX28" fmla="*/ 6230056 w 10791207"/>
              <a:gd name="connsiteY28" fmla="*/ 1055147 h 1055147"/>
              <a:gd name="connsiteX29" fmla="*/ 5733736 w 10791207"/>
              <a:gd name="connsiteY29" fmla="*/ 1055147 h 1055147"/>
              <a:gd name="connsiteX30" fmla="*/ 4496336 w 10791207"/>
              <a:gd name="connsiteY30" fmla="*/ 1055147 h 1055147"/>
              <a:gd name="connsiteX31" fmla="*/ 3861302 w 10791207"/>
              <a:gd name="connsiteY31" fmla="*/ 1055147 h 1055147"/>
              <a:gd name="connsiteX32" fmla="*/ 3200348 w 10791207"/>
              <a:gd name="connsiteY32" fmla="*/ 1055147 h 1055147"/>
              <a:gd name="connsiteX33" fmla="*/ 2761113 w 10791207"/>
              <a:gd name="connsiteY33" fmla="*/ 1055147 h 1055147"/>
              <a:gd name="connsiteX34" fmla="*/ 2307860 w 10791207"/>
              <a:gd name="connsiteY34" fmla="*/ 1055147 h 1055147"/>
              <a:gd name="connsiteX35" fmla="*/ 1798535 w 10791207"/>
              <a:gd name="connsiteY35" fmla="*/ 1055147 h 1055147"/>
              <a:gd name="connsiteX36" fmla="*/ 1273870 w 10791207"/>
              <a:gd name="connsiteY36" fmla="*/ 1055147 h 1055147"/>
              <a:gd name="connsiteX37" fmla="*/ 700526 w 10791207"/>
              <a:gd name="connsiteY37" fmla="*/ 1055147 h 1055147"/>
              <a:gd name="connsiteX38" fmla="*/ 175861 w 10791207"/>
              <a:gd name="connsiteY38" fmla="*/ 1055147 h 1055147"/>
              <a:gd name="connsiteX39" fmla="*/ 0 w 10791207"/>
              <a:gd name="connsiteY39" fmla="*/ 879286 h 1055147"/>
              <a:gd name="connsiteX40" fmla="*/ 0 w 10791207"/>
              <a:gd name="connsiteY40" fmla="*/ 879289 h 1055147"/>
              <a:gd name="connsiteX41" fmla="*/ 0 w 10791207"/>
              <a:gd name="connsiteY41" fmla="*/ 615502 h 1055147"/>
              <a:gd name="connsiteX42" fmla="*/ 0 w 10791207"/>
              <a:gd name="connsiteY42" fmla="*/ 615502 h 1055147"/>
              <a:gd name="connsiteX43" fmla="*/ 0 w 10791207"/>
              <a:gd name="connsiteY43" fmla="*/ 175861 h 105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791207" h="1055147" fill="none" extrusionOk="0">
                <a:moveTo>
                  <a:pt x="0" y="175861"/>
                </a:moveTo>
                <a:cubicBezTo>
                  <a:pt x="8385" y="64614"/>
                  <a:pt x="65106" y="19040"/>
                  <a:pt x="175861" y="0"/>
                </a:cubicBezTo>
                <a:cubicBezTo>
                  <a:pt x="400955" y="9461"/>
                  <a:pt x="508366" y="-7164"/>
                  <a:pt x="684299" y="0"/>
                </a:cubicBezTo>
                <a:cubicBezTo>
                  <a:pt x="860232" y="7164"/>
                  <a:pt x="981029" y="23414"/>
                  <a:pt x="1225190" y="0"/>
                </a:cubicBezTo>
                <a:cubicBezTo>
                  <a:pt x="1469351" y="-23414"/>
                  <a:pt x="1574463" y="20130"/>
                  <a:pt x="1798535" y="0"/>
                </a:cubicBezTo>
                <a:lnTo>
                  <a:pt x="1798535" y="0"/>
                </a:lnTo>
                <a:cubicBezTo>
                  <a:pt x="1945217" y="15174"/>
                  <a:pt x="2239433" y="34128"/>
                  <a:pt x="2526941" y="0"/>
                </a:cubicBezTo>
                <a:cubicBezTo>
                  <a:pt x="2814449" y="-34128"/>
                  <a:pt x="2997896" y="-14003"/>
                  <a:pt x="3255348" y="0"/>
                </a:cubicBezTo>
                <a:cubicBezTo>
                  <a:pt x="3512800" y="14003"/>
                  <a:pt x="3946237" y="1178"/>
                  <a:pt x="4496336" y="0"/>
                </a:cubicBezTo>
                <a:cubicBezTo>
                  <a:pt x="4689117" y="27195"/>
                  <a:pt x="4879118" y="26699"/>
                  <a:pt x="5237416" y="0"/>
                </a:cubicBezTo>
                <a:cubicBezTo>
                  <a:pt x="5595714" y="-26699"/>
                  <a:pt x="5764609" y="17407"/>
                  <a:pt x="5978496" y="0"/>
                </a:cubicBezTo>
                <a:cubicBezTo>
                  <a:pt x="6192383" y="-17407"/>
                  <a:pt x="6481728" y="13171"/>
                  <a:pt x="6780766" y="0"/>
                </a:cubicBezTo>
                <a:cubicBezTo>
                  <a:pt x="7079804" y="-13171"/>
                  <a:pt x="7330713" y="24863"/>
                  <a:pt x="7521846" y="0"/>
                </a:cubicBezTo>
                <a:cubicBezTo>
                  <a:pt x="7712979" y="-24863"/>
                  <a:pt x="8039162" y="-11989"/>
                  <a:pt x="8324117" y="0"/>
                </a:cubicBezTo>
                <a:cubicBezTo>
                  <a:pt x="8609072" y="11989"/>
                  <a:pt x="8884365" y="22494"/>
                  <a:pt x="9065197" y="0"/>
                </a:cubicBezTo>
                <a:cubicBezTo>
                  <a:pt x="9246029" y="-22494"/>
                  <a:pt x="9458659" y="-13625"/>
                  <a:pt x="9622707" y="0"/>
                </a:cubicBezTo>
                <a:cubicBezTo>
                  <a:pt x="9786755" y="13625"/>
                  <a:pt x="10314472" y="5037"/>
                  <a:pt x="10615346" y="0"/>
                </a:cubicBezTo>
                <a:cubicBezTo>
                  <a:pt x="10724708" y="1885"/>
                  <a:pt x="10793255" y="81878"/>
                  <a:pt x="10791207" y="175861"/>
                </a:cubicBezTo>
                <a:cubicBezTo>
                  <a:pt x="10784453" y="307209"/>
                  <a:pt x="10771611" y="414218"/>
                  <a:pt x="10791207" y="615502"/>
                </a:cubicBezTo>
                <a:lnTo>
                  <a:pt x="10791207" y="615502"/>
                </a:lnTo>
                <a:cubicBezTo>
                  <a:pt x="10803230" y="674615"/>
                  <a:pt x="10795973" y="748500"/>
                  <a:pt x="10791207" y="879289"/>
                </a:cubicBezTo>
                <a:lnTo>
                  <a:pt x="10791207" y="879286"/>
                </a:lnTo>
                <a:cubicBezTo>
                  <a:pt x="10811657" y="980501"/>
                  <a:pt x="10706401" y="1055916"/>
                  <a:pt x="10615346" y="1055147"/>
                </a:cubicBezTo>
                <a:cubicBezTo>
                  <a:pt x="10402237" y="1051154"/>
                  <a:pt x="10205569" y="1025068"/>
                  <a:pt x="9935456" y="1055147"/>
                </a:cubicBezTo>
                <a:cubicBezTo>
                  <a:pt x="9665343" y="1085227"/>
                  <a:pt x="9362014" y="1068390"/>
                  <a:pt x="9133186" y="1055147"/>
                </a:cubicBezTo>
                <a:cubicBezTo>
                  <a:pt x="8904358" y="1041905"/>
                  <a:pt x="8741764" y="1065749"/>
                  <a:pt x="8453296" y="1055147"/>
                </a:cubicBezTo>
                <a:cubicBezTo>
                  <a:pt x="8164828" y="1044546"/>
                  <a:pt x="8017048" y="1078246"/>
                  <a:pt x="7651026" y="1055147"/>
                </a:cubicBezTo>
                <a:cubicBezTo>
                  <a:pt x="7285004" y="1032049"/>
                  <a:pt x="7237650" y="1086703"/>
                  <a:pt x="6971136" y="1055147"/>
                </a:cubicBezTo>
                <a:cubicBezTo>
                  <a:pt x="6704622" y="1023592"/>
                  <a:pt x="6541770" y="1050986"/>
                  <a:pt x="6230056" y="1055147"/>
                </a:cubicBezTo>
                <a:cubicBezTo>
                  <a:pt x="5918342" y="1059308"/>
                  <a:pt x="5851237" y="1034776"/>
                  <a:pt x="5733736" y="1055147"/>
                </a:cubicBezTo>
                <a:cubicBezTo>
                  <a:pt x="5616235" y="1075518"/>
                  <a:pt x="4894101" y="1041066"/>
                  <a:pt x="4496336" y="1055147"/>
                </a:cubicBezTo>
                <a:cubicBezTo>
                  <a:pt x="4293611" y="1026222"/>
                  <a:pt x="4128590" y="1056880"/>
                  <a:pt x="3861302" y="1055147"/>
                </a:cubicBezTo>
                <a:cubicBezTo>
                  <a:pt x="3594014" y="1053414"/>
                  <a:pt x="3457603" y="1086845"/>
                  <a:pt x="3200348" y="1055147"/>
                </a:cubicBezTo>
                <a:cubicBezTo>
                  <a:pt x="3017875" y="1062089"/>
                  <a:pt x="2948790" y="1056783"/>
                  <a:pt x="2761113" y="1055147"/>
                </a:cubicBezTo>
                <a:cubicBezTo>
                  <a:pt x="2573436" y="1053511"/>
                  <a:pt x="2428438" y="1042341"/>
                  <a:pt x="2307860" y="1055147"/>
                </a:cubicBezTo>
                <a:cubicBezTo>
                  <a:pt x="2187282" y="1067953"/>
                  <a:pt x="2017233" y="1068422"/>
                  <a:pt x="1798535" y="1055147"/>
                </a:cubicBezTo>
                <a:cubicBezTo>
                  <a:pt x="1652826" y="1046781"/>
                  <a:pt x="1459647" y="1038243"/>
                  <a:pt x="1273870" y="1055147"/>
                </a:cubicBezTo>
                <a:cubicBezTo>
                  <a:pt x="1088094" y="1072051"/>
                  <a:pt x="854757" y="1067364"/>
                  <a:pt x="700526" y="1055147"/>
                </a:cubicBezTo>
                <a:cubicBezTo>
                  <a:pt x="546295" y="1042930"/>
                  <a:pt x="431827" y="1064797"/>
                  <a:pt x="175861" y="1055147"/>
                </a:cubicBezTo>
                <a:cubicBezTo>
                  <a:pt x="72784" y="1043956"/>
                  <a:pt x="7853" y="979303"/>
                  <a:pt x="0" y="879286"/>
                </a:cubicBezTo>
                <a:lnTo>
                  <a:pt x="0" y="879289"/>
                </a:lnTo>
                <a:cubicBezTo>
                  <a:pt x="6503" y="761945"/>
                  <a:pt x="-10366" y="739328"/>
                  <a:pt x="0" y="615502"/>
                </a:cubicBezTo>
                <a:lnTo>
                  <a:pt x="0" y="615502"/>
                </a:lnTo>
                <a:cubicBezTo>
                  <a:pt x="-244" y="490928"/>
                  <a:pt x="-4376" y="377263"/>
                  <a:pt x="0" y="175861"/>
                </a:cubicBezTo>
                <a:close/>
              </a:path>
              <a:path w="10791207" h="1055147" stroke="0" extrusionOk="0">
                <a:moveTo>
                  <a:pt x="0" y="175861"/>
                </a:moveTo>
                <a:cubicBezTo>
                  <a:pt x="-16828" y="68356"/>
                  <a:pt x="62112" y="6239"/>
                  <a:pt x="175861" y="0"/>
                </a:cubicBezTo>
                <a:cubicBezTo>
                  <a:pt x="421858" y="21744"/>
                  <a:pt x="511555" y="-13655"/>
                  <a:pt x="749206" y="0"/>
                </a:cubicBezTo>
                <a:cubicBezTo>
                  <a:pt x="986857" y="13655"/>
                  <a:pt x="1164445" y="23133"/>
                  <a:pt x="1273870" y="0"/>
                </a:cubicBezTo>
                <a:cubicBezTo>
                  <a:pt x="1383295" y="-23133"/>
                  <a:pt x="1680182" y="-24217"/>
                  <a:pt x="1798535" y="0"/>
                </a:cubicBezTo>
                <a:lnTo>
                  <a:pt x="1798535" y="0"/>
                </a:lnTo>
                <a:cubicBezTo>
                  <a:pt x="2007950" y="-27140"/>
                  <a:pt x="2303587" y="-29924"/>
                  <a:pt x="2499963" y="0"/>
                </a:cubicBezTo>
                <a:cubicBezTo>
                  <a:pt x="2696339" y="29924"/>
                  <a:pt x="2896851" y="4804"/>
                  <a:pt x="3120457" y="0"/>
                </a:cubicBezTo>
                <a:cubicBezTo>
                  <a:pt x="3344063" y="-4804"/>
                  <a:pt x="3615622" y="20213"/>
                  <a:pt x="3848864" y="0"/>
                </a:cubicBezTo>
                <a:cubicBezTo>
                  <a:pt x="4082106" y="-20213"/>
                  <a:pt x="4307258" y="25191"/>
                  <a:pt x="4496336" y="0"/>
                </a:cubicBezTo>
                <a:cubicBezTo>
                  <a:pt x="4737862" y="753"/>
                  <a:pt x="4904004" y="-18656"/>
                  <a:pt x="5176226" y="0"/>
                </a:cubicBezTo>
                <a:cubicBezTo>
                  <a:pt x="5448448" y="18656"/>
                  <a:pt x="5670233" y="-31880"/>
                  <a:pt x="5856116" y="0"/>
                </a:cubicBezTo>
                <a:cubicBezTo>
                  <a:pt x="6041999" y="31880"/>
                  <a:pt x="6311915" y="27912"/>
                  <a:pt x="6597196" y="0"/>
                </a:cubicBezTo>
                <a:cubicBezTo>
                  <a:pt x="6882477" y="-27912"/>
                  <a:pt x="6876922" y="-18439"/>
                  <a:pt x="7093516" y="0"/>
                </a:cubicBezTo>
                <a:cubicBezTo>
                  <a:pt x="7310110" y="18439"/>
                  <a:pt x="7580361" y="8110"/>
                  <a:pt x="7773406" y="0"/>
                </a:cubicBezTo>
                <a:cubicBezTo>
                  <a:pt x="7966451" y="-8110"/>
                  <a:pt x="8220416" y="24819"/>
                  <a:pt x="8453296" y="0"/>
                </a:cubicBezTo>
                <a:cubicBezTo>
                  <a:pt x="8686176" y="-24819"/>
                  <a:pt x="8839532" y="-15659"/>
                  <a:pt x="9133186" y="0"/>
                </a:cubicBezTo>
                <a:cubicBezTo>
                  <a:pt x="9426840" y="15659"/>
                  <a:pt x="9646854" y="13863"/>
                  <a:pt x="9874266" y="0"/>
                </a:cubicBezTo>
                <a:cubicBezTo>
                  <a:pt x="10101678" y="-13863"/>
                  <a:pt x="10391176" y="28775"/>
                  <a:pt x="10615346" y="0"/>
                </a:cubicBezTo>
                <a:cubicBezTo>
                  <a:pt x="10707117" y="3126"/>
                  <a:pt x="10786136" y="87803"/>
                  <a:pt x="10791207" y="175861"/>
                </a:cubicBezTo>
                <a:cubicBezTo>
                  <a:pt x="10774112" y="296045"/>
                  <a:pt x="10773727" y="524194"/>
                  <a:pt x="10791207" y="615502"/>
                </a:cubicBezTo>
                <a:lnTo>
                  <a:pt x="10791207" y="615502"/>
                </a:lnTo>
                <a:cubicBezTo>
                  <a:pt x="10785784" y="701295"/>
                  <a:pt x="10793779" y="814258"/>
                  <a:pt x="10791207" y="879289"/>
                </a:cubicBezTo>
                <a:lnTo>
                  <a:pt x="10791207" y="879286"/>
                </a:lnTo>
                <a:cubicBezTo>
                  <a:pt x="10798840" y="991524"/>
                  <a:pt x="10702414" y="1060451"/>
                  <a:pt x="10615346" y="1055147"/>
                </a:cubicBezTo>
                <a:cubicBezTo>
                  <a:pt x="10355991" y="1042857"/>
                  <a:pt x="10159459" y="1035409"/>
                  <a:pt x="9874266" y="1055147"/>
                </a:cubicBezTo>
                <a:cubicBezTo>
                  <a:pt x="9589073" y="1074885"/>
                  <a:pt x="9534220" y="1034225"/>
                  <a:pt x="9377946" y="1055147"/>
                </a:cubicBezTo>
                <a:cubicBezTo>
                  <a:pt x="9221672" y="1076069"/>
                  <a:pt x="8926666" y="1025718"/>
                  <a:pt x="8698056" y="1055147"/>
                </a:cubicBezTo>
                <a:cubicBezTo>
                  <a:pt x="8469446" y="1084577"/>
                  <a:pt x="8329367" y="1051831"/>
                  <a:pt x="8140546" y="1055147"/>
                </a:cubicBezTo>
                <a:cubicBezTo>
                  <a:pt x="7951725" y="1058464"/>
                  <a:pt x="7560072" y="1052684"/>
                  <a:pt x="7399466" y="1055147"/>
                </a:cubicBezTo>
                <a:cubicBezTo>
                  <a:pt x="7238860" y="1057610"/>
                  <a:pt x="7045269" y="1061834"/>
                  <a:pt x="6841957" y="1055147"/>
                </a:cubicBezTo>
                <a:cubicBezTo>
                  <a:pt x="6638645" y="1048460"/>
                  <a:pt x="6310709" y="1034097"/>
                  <a:pt x="6100876" y="1055147"/>
                </a:cubicBezTo>
                <a:cubicBezTo>
                  <a:pt x="5891043" y="1076197"/>
                  <a:pt x="5758212" y="1031577"/>
                  <a:pt x="5604557" y="1055147"/>
                </a:cubicBezTo>
                <a:cubicBezTo>
                  <a:pt x="5450902" y="1078717"/>
                  <a:pt x="4918194" y="1041919"/>
                  <a:pt x="4496336" y="1055147"/>
                </a:cubicBezTo>
                <a:cubicBezTo>
                  <a:pt x="4236730" y="1081656"/>
                  <a:pt x="4109038" y="1037180"/>
                  <a:pt x="3874262" y="1055147"/>
                </a:cubicBezTo>
                <a:cubicBezTo>
                  <a:pt x="3639486" y="1073114"/>
                  <a:pt x="3436520" y="1084794"/>
                  <a:pt x="3200348" y="1055147"/>
                </a:cubicBezTo>
                <a:cubicBezTo>
                  <a:pt x="3043126" y="1049192"/>
                  <a:pt x="2905349" y="1043891"/>
                  <a:pt x="2747095" y="1055147"/>
                </a:cubicBezTo>
                <a:cubicBezTo>
                  <a:pt x="2588841" y="1066403"/>
                  <a:pt x="2369189" y="1057598"/>
                  <a:pt x="2265806" y="1055147"/>
                </a:cubicBezTo>
                <a:cubicBezTo>
                  <a:pt x="2162423" y="1052696"/>
                  <a:pt x="1926642" y="1072939"/>
                  <a:pt x="1798535" y="1055147"/>
                </a:cubicBezTo>
                <a:cubicBezTo>
                  <a:pt x="1555424" y="1073495"/>
                  <a:pt x="1391573" y="1030315"/>
                  <a:pt x="1257644" y="1055147"/>
                </a:cubicBezTo>
                <a:cubicBezTo>
                  <a:pt x="1123715" y="1079979"/>
                  <a:pt x="928668" y="1064423"/>
                  <a:pt x="716752" y="1055147"/>
                </a:cubicBezTo>
                <a:cubicBezTo>
                  <a:pt x="504836" y="1045871"/>
                  <a:pt x="352732" y="1073383"/>
                  <a:pt x="175861" y="1055147"/>
                </a:cubicBezTo>
                <a:cubicBezTo>
                  <a:pt x="85752" y="1073182"/>
                  <a:pt x="10756" y="981415"/>
                  <a:pt x="0" y="879286"/>
                </a:cubicBezTo>
                <a:lnTo>
                  <a:pt x="0" y="879289"/>
                </a:lnTo>
                <a:cubicBezTo>
                  <a:pt x="5677" y="816913"/>
                  <a:pt x="3798" y="743135"/>
                  <a:pt x="0" y="615502"/>
                </a:cubicBezTo>
                <a:lnTo>
                  <a:pt x="0" y="615502"/>
                </a:lnTo>
                <a:cubicBezTo>
                  <a:pt x="-14307" y="467467"/>
                  <a:pt x="-13054" y="363835"/>
                  <a:pt x="0" y="175861"/>
                </a:cubicBezTo>
                <a:close/>
              </a:path>
            </a:pathLst>
          </a:custGeom>
          <a:solidFill>
            <a:schemeClr val="accent5">
              <a:lumMod val="50000"/>
            </a:schemeClr>
          </a:solidFill>
          <a:ln>
            <a:solidFill>
              <a:srgbClr val="006A5F"/>
            </a:solidFill>
            <a:extLst>
              <a:ext uri="{C807C97D-BFC1-408E-A445-0C87EB9F89A2}">
                <ask:lineSketchStyleProps xmlns:ask="http://schemas.microsoft.com/office/drawing/2018/sketchyshapes" sd="1219033472">
                  <a:prstGeom prst="wedgeRoundRectCallout">
                    <a:avLst>
                      <a:gd name="adj1" fmla="val -20343"/>
                      <a:gd name="adj2" fmla="val 49949"/>
                      <a:gd name="adj3" fmla="val 16667"/>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1"/>
                </a:solidFill>
                <a:latin typeface="Candara" panose="020E0502030303020204" pitchFamily="34" charset="0"/>
              </a:rPr>
              <a:t>“In supporting our own staff at our PTIC, we utilize the CADRE website and CADRE resources throughout the year. We have embedded knowledge of CADRE information into the trainings we do with our education consultants. We often share the information with parents to help their understanding of dispute resolution as well.”</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23">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26" name="Rectangle 25">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8" name="Rectangle 27">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BBCA1ED5-9E71-A763-FB3E-44A79F059138}"/>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5600" b="1" spc="200" dirty="0"/>
              <a:t>Objective five: </a:t>
            </a:r>
            <a:br>
              <a:rPr lang="en-US" sz="5600" spc="200" dirty="0"/>
            </a:br>
            <a:r>
              <a:rPr lang="en-US" sz="5600" spc="200" dirty="0"/>
              <a:t>improve </a:t>
            </a:r>
            <a:r>
              <a:rPr lang="en-US" sz="5600" spc="200" dirty="0" err="1"/>
              <a:t>dr</a:t>
            </a:r>
            <a:r>
              <a:rPr lang="en-US" sz="5600" spc="200" dirty="0"/>
              <a:t> systems by providing targeted, specialized ta to sea</a:t>
            </a:r>
            <a:r>
              <a:rPr lang="en-US" dirty="0"/>
              <a:t>s</a:t>
            </a:r>
            <a:r>
              <a:rPr lang="en-US" sz="5600" spc="200" dirty="0"/>
              <a:t>, LA</a:t>
            </a:r>
            <a:r>
              <a:rPr lang="en-US" dirty="0"/>
              <a:t>s</a:t>
            </a:r>
            <a:r>
              <a:rPr lang="en-US" sz="5600" spc="200" dirty="0"/>
              <a:t>, and </a:t>
            </a:r>
            <a:r>
              <a:rPr lang="en-US" sz="5600" spc="200" dirty="0" err="1"/>
              <a:t>osep</a:t>
            </a:r>
            <a:r>
              <a:rPr lang="en-US" sz="5600" spc="200" dirty="0"/>
              <a:t>-funded parent centers</a:t>
            </a:r>
          </a:p>
        </p:txBody>
      </p:sp>
      <p:cxnSp>
        <p:nvCxnSpPr>
          <p:cNvPr id="30" name="Straight Connector 29">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14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E45D93EE09FE48B755B103E8699EE0" ma:contentTypeVersion="18" ma:contentTypeDescription="Create a new document." ma:contentTypeScope="" ma:versionID="2aed24aca9a7c8605e8b13a3e0eef16e">
  <xsd:schema xmlns:xsd="http://www.w3.org/2001/XMLSchema" xmlns:xs="http://www.w3.org/2001/XMLSchema" xmlns:p="http://schemas.microsoft.com/office/2006/metadata/properties" xmlns:ns2="db903174-bb1c-4609-9d70-465268ead536" xmlns:ns3="d0cbbd92-a969-402e-8621-447322a11182" targetNamespace="http://schemas.microsoft.com/office/2006/metadata/properties" ma:root="true" ma:fieldsID="d4bf66c6f34808b7142419c124522b32" ns2:_="" ns3:_="">
    <xsd:import namespace="db903174-bb1c-4609-9d70-465268ead536"/>
    <xsd:import namespace="d0cbbd92-a969-402e-8621-447322a1118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03174-bb1c-4609-9d70-465268ead5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cbbd92-a969-402e-8621-447322a1118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48b6dc5-7623-4a1d-a01d-748b8cf9f295}" ma:internalName="TaxCatchAll" ma:showField="CatchAllData" ma:web="d0cbbd92-a969-402e-8621-447322a111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0cbbd92-a969-402e-8621-447322a111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DDEE95-CE30-436A-928C-788ABBF92D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903174-bb1c-4609-9d70-465268ead536"/>
    <ds:schemaRef ds:uri="d0cbbd92-a969-402e-8621-447322a111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D0562B-C9AE-4B00-9A53-12F9E9B22A4A}">
  <ds:schemaRefs>
    <ds:schemaRef ds:uri="http://purl.org/dc/dcmitype/"/>
    <ds:schemaRef ds:uri="http://www.w3.org/XML/1998/namespace"/>
    <ds:schemaRef ds:uri="http://purl.org/dc/elements/1.1/"/>
    <ds:schemaRef ds:uri="d0cbbd92-a969-402e-8621-447322a11182"/>
    <ds:schemaRef ds:uri="http://schemas.microsoft.com/office/infopath/2007/PartnerControls"/>
    <ds:schemaRef ds:uri="http://schemas.openxmlformats.org/package/2006/metadata/core-properties"/>
    <ds:schemaRef ds:uri="http://schemas.microsoft.com/office/2006/documentManagement/types"/>
    <ds:schemaRef ds:uri="db903174-bb1c-4609-9d70-465268ead536"/>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F3332AD7-0132-4ECE-A5CA-11F9C98E9C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108033</TotalTime>
  <Words>1167</Words>
  <Application>Microsoft Office PowerPoint</Application>
  <PresentationFormat>Widescreen</PresentationFormat>
  <Paragraphs>87</Paragraphs>
  <Slides>11</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Arial</vt:lpstr>
      <vt:lpstr>Calibri</vt:lpstr>
      <vt:lpstr>Candara</vt:lpstr>
      <vt:lpstr>Fira Sans Condensed</vt:lpstr>
      <vt:lpstr>Fira Sans Extra Condensed</vt:lpstr>
      <vt:lpstr>Fira Sans Extra Condensed Medium</vt:lpstr>
      <vt:lpstr>Times New Roman</vt:lpstr>
      <vt:lpstr>Tw Cen MT</vt:lpstr>
      <vt:lpstr>Tw Cen MT Condensed</vt:lpstr>
      <vt:lpstr>Wingdings 3</vt:lpstr>
      <vt:lpstr>Integral</vt:lpstr>
      <vt:lpstr>Summary of progress on CADRE’s annual performance measures</vt:lpstr>
      <vt:lpstr>Objective two:  Develop products and services that are responsive to identified Technical Assistance needs</vt:lpstr>
      <vt:lpstr>CADRE Products &amp; Services:  Quality, relevance, usefulness</vt:lpstr>
      <vt:lpstr>CADRE Contacts One month after the provision of CADRE TA, 85% of users will report that the assistance they received was of high quality, relevance, and usefulness. </vt:lpstr>
      <vt:lpstr>Objective three:  expand the dispute resolution knowledge base</vt:lpstr>
      <vt:lpstr>The Dispute Resolution knowledge base: data, Literature Database, main library of resources</vt:lpstr>
      <vt:lpstr>Objective four:  expand access to effective dispute resolution practices &amp; procedures by providing universal ta to the broadest audience possible</vt:lpstr>
      <vt:lpstr>Universal TA: The CADRE website and newsletter</vt:lpstr>
      <vt:lpstr>Objective five:  improve dr systems by providing targeted, specialized ta to seas, LAs, and osep-funded parent centers</vt:lpstr>
      <vt:lpstr>Targeted TA:  Parent Center &amp; SEA DR Learning Communities, webinars, jobs-a-like listservs </vt:lpstr>
      <vt:lpstr>Executive statement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Rauscher</dc:creator>
  <cp:lastModifiedBy>Noella Bernal</cp:lastModifiedBy>
  <cp:revision>17</cp:revision>
  <dcterms:created xsi:type="dcterms:W3CDTF">2022-12-22T00:02:47Z</dcterms:created>
  <dcterms:modified xsi:type="dcterms:W3CDTF">2024-04-15T20:19:32Z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0x01010090E45D93EE09FE48B755B103E8699EE0</vt:lpwstr>
  </property>
</Properties>
</file>